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39"/>
  </p:notesMasterIdLst>
  <p:handoutMasterIdLst>
    <p:handoutMasterId r:id="rId40"/>
  </p:handoutMasterIdLst>
  <p:sldIdLst>
    <p:sldId id="256" r:id="rId2"/>
    <p:sldId id="292" r:id="rId3"/>
    <p:sldId id="288" r:id="rId4"/>
    <p:sldId id="290" r:id="rId5"/>
    <p:sldId id="293" r:id="rId6"/>
    <p:sldId id="291" r:id="rId7"/>
    <p:sldId id="295" r:id="rId8"/>
    <p:sldId id="294" r:id="rId9"/>
    <p:sldId id="303" r:id="rId10"/>
    <p:sldId id="307" r:id="rId11"/>
    <p:sldId id="308" r:id="rId12"/>
    <p:sldId id="296" r:id="rId13"/>
    <p:sldId id="297" r:id="rId14"/>
    <p:sldId id="298" r:id="rId15"/>
    <p:sldId id="300" r:id="rId16"/>
    <p:sldId id="305" r:id="rId17"/>
    <p:sldId id="306" r:id="rId18"/>
    <p:sldId id="309" r:id="rId19"/>
    <p:sldId id="301" r:id="rId20"/>
    <p:sldId id="302" r:id="rId21"/>
    <p:sldId id="304" r:id="rId22"/>
    <p:sldId id="310" r:id="rId23"/>
    <p:sldId id="312" r:id="rId24"/>
    <p:sldId id="311" r:id="rId25"/>
    <p:sldId id="313" r:id="rId26"/>
    <p:sldId id="315" r:id="rId27"/>
    <p:sldId id="318" r:id="rId28"/>
    <p:sldId id="319" r:id="rId29"/>
    <p:sldId id="320" r:id="rId30"/>
    <p:sldId id="322" r:id="rId31"/>
    <p:sldId id="323" r:id="rId32"/>
    <p:sldId id="314" r:id="rId33"/>
    <p:sldId id="317" r:id="rId34"/>
    <p:sldId id="325" r:id="rId35"/>
    <p:sldId id="324" r:id="rId36"/>
    <p:sldId id="316" r:id="rId37"/>
    <p:sldId id="321" r:id="rId38"/>
  </p:sldIdLst>
  <p:sldSz cx="12192000" cy="6858000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4754F"/>
    <a:srgbClr val="923D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655"/>
    <p:restoredTop sz="94740"/>
  </p:normalViewPr>
  <p:slideViewPr>
    <p:cSldViewPr snapToGrid="0" snapToObjects="1">
      <p:cViewPr varScale="1">
        <p:scale>
          <a:sx n="128" d="100"/>
          <a:sy n="128" d="100"/>
        </p:scale>
        <p:origin x="21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32" d="100"/>
          <a:sy n="132" d="100"/>
        </p:scale>
        <p:origin x="1392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1B613A-EFF1-404F-BEE8-EFAE84A4E5E2}" type="datetimeFigureOut">
              <a:rPr lang="en-US" smtClean="0"/>
              <a:t>11/26/20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0263B3-2E28-5740-9C58-1576E2307D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7053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0847EA-AC25-3D4E-89E1-FD3F6A9702B6}" type="datetimeFigureOut">
              <a:rPr lang="en-US" smtClean="0"/>
              <a:t>11/26/20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EC4948-0B79-D842-B740-510D192983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2339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CE00E-B2E2-4D43-8A21-E17BBDC017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C4C7E7C-3478-264C-BF00-D75996D635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E1EB94-602A-4843-8753-4DB5143070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11/26/20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136E26-0E46-B848-BBFC-A0D2BFA17F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AD4217-442E-6C4A-8D0F-CADFE9EAC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3158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6C72F-B1B5-6442-B3EF-170DEDF83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182C6A-7EA1-C840-86BB-65DF578F4F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CD3C4B-E6D4-B140-8126-90FD013DE3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11/26/20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6FD8A5-25AB-2742-9333-F1864AA98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FFBFCA-F2F7-544E-BB46-A88727399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018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54E5286-71CD-184D-922F-2C587370C8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6C93D7-83D1-8740-A256-2B405524A0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CCB8DC-90E9-1D49-B70B-5103FBBD39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11/26/20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97D847-8768-9843-9B66-E6B3989BA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82CB94-E0A6-3E47-9F30-8DEB64C20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863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42375-E5EF-4D4E-AFD0-A94090E7D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66F610-FF9B-2A4B-8E35-314B0D78D9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61E808-F7D2-E84B-8CD4-83F18272EA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11/26/20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3AD9A1-B1EC-984E-A23E-0ECF6F6524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BFD94D-9604-2A43-AADF-14B0876B6E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414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589AC-2242-B445-BBEA-95D500596E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5D194C-D171-4B45-BA38-8D16CD1C34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A38244-2F9E-AB4A-B300-48846238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11/26/20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3A7B5A-1475-C94F-AD18-1726D2BA89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69DDF6-CCE5-3946-8A72-14D318AB4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8439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D2791-2196-8F4F-AD62-59B19A881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62F23A-0A28-6141-B0BF-D7B92C2138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6DF3E7-529D-1C40-B815-3C505F4D10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FEE966-F172-8C42-A9F6-013C2A368C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11/26/20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FDED73-DCFA-6648-B65F-CBEDB1D355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D072AD-ADC5-2943-B36C-F14AE6555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3586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E3FB4-66D6-9040-98CF-3DE68ABAAB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B9CBA2-D589-E342-B02C-AFD0528E35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70E95A-9A57-7F42-A0D4-A9C36B16D1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A72F40-C7A9-CC45-82FB-CCCE1FE08B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FDA6D2A-2E9D-714C-B9CB-D0F9D788FCD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B7F3C0C-4D75-9C49-9075-FA8B3D33CF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11/26/20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88C8FA-359A-5447-AA0E-98D16ECCC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D69C8CD-0DF6-4E4C-A412-31B03845F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1732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C48C8E-A743-0B4F-AB6E-AB828F121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FAB17F-6D86-B147-9346-A9B5242FC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11/26/20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8A6F49-DCD7-7B4B-8496-2547B2A81C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D1F89D-8541-BB4B-A145-D0DC66605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6890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68AA44-A589-744E-AB85-5B6ED8E7D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11/26/20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CA0E6D3-947A-FA4D-8626-2883D14EFE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F0953F-E6D0-2240-B174-03015D085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7613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FD677-FF02-3E4E-8E32-44D146E24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42170F-E10D-1348-86CE-8E869B806F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772D86-2794-394C-A208-2D3E234A3A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314D31-901A-D944-B06D-3D8106F2A2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11/26/20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FC6519-9D04-AC45-BB37-9DD413CC7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6ACFF3-3C93-FA41-80F3-4708944F9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8130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7D6A8-4C7A-ED44-A821-97E76FB587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FA0AABB-AB65-FB40-8DCA-227F017E16C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AC3EE9-FB8F-F642-BB10-A468CFF85E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0EC8A2-C616-8B40-8C9C-A154423583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11/26/20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229EC7-73FC-4D43-8916-C76404AC37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4430E4-67BB-3342-B2B8-DFBE758CF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4402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D530927-E202-4648-95ED-A701F648A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0E1E3E-B2FE-5A47-8C43-849DE84274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1822C1-C9FC-554F-B744-0FF8DD0A61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5295ED-3BAF-1140-8495-3D368771D6B1}" type="datetimeFigureOut">
              <a:rPr lang="en-US" smtClean="0"/>
              <a:t>11/26/20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4916E3-9D5B-B647-A5DA-A5B78525EF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872E83-B77B-9647-AE80-95985B60F4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F46825-E66D-B247-B71A-C48424207597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7843577" y="6327977"/>
            <a:ext cx="4075793" cy="421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7420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emf"/><Relationship Id="rId3" Type="http://schemas.openxmlformats.org/officeDocument/2006/relationships/image" Target="../media/image15.emf"/><Relationship Id="rId7" Type="http://schemas.openxmlformats.org/officeDocument/2006/relationships/image" Target="../media/image19.em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emf"/><Relationship Id="rId5" Type="http://schemas.openxmlformats.org/officeDocument/2006/relationships/image" Target="../media/image17.emf"/><Relationship Id="rId4" Type="http://schemas.openxmlformats.org/officeDocument/2006/relationships/image" Target="../media/image16.emf"/><Relationship Id="rId9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emf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emf"/><Relationship Id="rId4" Type="http://schemas.openxmlformats.org/officeDocument/2006/relationships/image" Target="../media/image25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em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10" Type="http://schemas.openxmlformats.org/officeDocument/2006/relationships/image" Target="../media/image37.emf"/><Relationship Id="rId4" Type="http://schemas.openxmlformats.org/officeDocument/2006/relationships/image" Target="../media/image31.svg"/><Relationship Id="rId9" Type="http://schemas.openxmlformats.org/officeDocument/2006/relationships/image" Target="../media/image36.em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emf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svg"/><Relationship Id="rId3" Type="http://schemas.openxmlformats.org/officeDocument/2006/relationships/image" Target="../media/image57.png"/><Relationship Id="rId7" Type="http://schemas.openxmlformats.org/officeDocument/2006/relationships/image" Target="../media/image66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svg"/><Relationship Id="rId5" Type="http://schemas.openxmlformats.org/officeDocument/2006/relationships/image" Target="../media/image64.png"/><Relationship Id="rId4" Type="http://schemas.openxmlformats.org/officeDocument/2006/relationships/image" Target="../media/image58.sv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e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oo.gl/T5AmrT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emf"/><Relationship Id="rId4" Type="http://schemas.openxmlformats.org/officeDocument/2006/relationships/image" Target="../media/image12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B4A5C5-CE37-5241-A9FF-85F98EF1E91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b="1" dirty="0"/>
              <a:t>Fundamentals of</a:t>
            </a:r>
            <a:br>
              <a:rPr lang="en-US" b="1" dirty="0"/>
            </a:br>
            <a:r>
              <a:rPr lang="en-US" b="1" dirty="0"/>
              <a:t>deep learning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F75859-F09F-414F-8571-4D3854CD3C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489316"/>
          </a:xfrm>
        </p:spPr>
        <p:txBody>
          <a:bodyPr>
            <a:noAutofit/>
          </a:bodyPr>
          <a:lstStyle/>
          <a:p>
            <a:pPr algn="l"/>
            <a:r>
              <a:rPr lang="en-US" dirty="0"/>
              <a:t>Crash course in using </a:t>
            </a:r>
            <a:r>
              <a:rPr lang="en-US" dirty="0" err="1"/>
              <a:t>PyTorch</a:t>
            </a:r>
            <a:r>
              <a:rPr lang="en-US" dirty="0"/>
              <a:t> to train models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9D37F11-0EC0-C645-ADE9-CE8BFDF0B2D4}"/>
              </a:ext>
            </a:extLst>
          </p:cNvPr>
          <p:cNvSpPr/>
          <p:nvPr/>
        </p:nvSpPr>
        <p:spPr>
          <a:xfrm>
            <a:off x="1524000" y="4183429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Terence Parr</a:t>
            </a:r>
          </a:p>
          <a:p>
            <a:r>
              <a:rPr lang="en-US" dirty="0"/>
              <a:t>MSDS program</a:t>
            </a:r>
            <a:br>
              <a:rPr lang="en-US" dirty="0"/>
            </a:br>
            <a:r>
              <a:rPr lang="en-US" b="1" dirty="0"/>
              <a:t>University of San Francisco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33661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CDE7D2-3A5F-3D44-8C20-1F33BA2D7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learning regressors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F972A5-F389-1A4E-A83B-B089231230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8144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DCADB6-AB73-C743-A99F-A8CAC8ED9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What's a neural network?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77D15F6-EA22-9B4A-A945-B01EA0C52CD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50020"/>
                <a:ext cx="10515600" cy="4942855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A combination of linear and nonlinear transformations</a:t>
                </a:r>
              </a:p>
              <a:p>
                <a:pPr lvl="1"/>
                <a:r>
                  <a:rPr lang="en-US" dirty="0"/>
                  <a:t>Linear: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𝑙𝑎𝑦𝑒𝑟</m:t>
                            </m:r>
                          </m:e>
                        </m:d>
                      </m:sup>
                    </m:sSup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𝑙𝑎𝑦𝑒𝑟</m:t>
                            </m:r>
                          </m:e>
                        </m:d>
                      </m:sup>
                    </m:sSup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𝑙𝑎𝑦𝑒𝑟</m:t>
                            </m:r>
                          </m:e>
                        </m:d>
                      </m:sup>
                    </m:sSup>
                  </m:oMath>
                </a14:m>
                <a:endParaRPr lang="en-US" b="1" i="1" dirty="0">
                  <a:latin typeface="Cambria Math" panose="02040503050406030204" pitchFamily="18" charset="0"/>
                </a:endParaRPr>
              </a:p>
              <a:p>
                <a:pPr lvl="1"/>
                <a:r>
                  <a:rPr lang="en-US" dirty="0"/>
                  <a:t>Nonlinear example: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𝑙𝑎𝑦𝑒𝑟</m:t>
                            </m:r>
                          </m:e>
                        </m:d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𝝈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𝑙𝑎𝑦𝑒𝑟</m:t>
                                </m:r>
                              </m:e>
                            </m:d>
                          </m:sup>
                        </m:sSup>
                      </m:e>
                    </m:d>
                  </m:oMath>
                </a14:m>
                <a:r>
                  <a:rPr lang="en-US" dirty="0"/>
                  <a:t>; called </a:t>
                </a:r>
                <a:r>
                  <a:rPr lang="en-US" i="1" dirty="0"/>
                  <a:t>activation function</a:t>
                </a:r>
              </a:p>
              <a:p>
                <a:r>
                  <a:rPr lang="en-US" dirty="0"/>
                  <a:t>Ignore the neural network metaphor, but know the terminology</a:t>
                </a:r>
              </a:p>
              <a:p>
                <a:r>
                  <a:rPr lang="en-US" dirty="0"/>
                  <a:t>Networks have multiple </a:t>
                </a:r>
                <a:r>
                  <a:rPr lang="en-US" i="1" dirty="0"/>
                  <a:t>layers</a:t>
                </a:r>
                <a:r>
                  <a:rPr lang="en-US" dirty="0"/>
                  <a:t>; layer is a stack of </a:t>
                </a:r>
                <a:r>
                  <a:rPr lang="en-US" i="1" dirty="0"/>
                  <a:t>neurons</a:t>
                </a:r>
                <a:br>
                  <a:rPr lang="en-US" i="1" dirty="0"/>
                </a:br>
                <a:endParaRPr lang="en-US" i="1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Transform raw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dirty="0"/>
                  <a:t> vector into better and better features, final linear layer can then make excellent prediction</a:t>
                </a:r>
                <a:endParaRPr lang="en-US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77D15F6-EA22-9B4A-A945-B01EA0C52CD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50020"/>
                <a:ext cx="10515600" cy="4942855"/>
              </a:xfrm>
              <a:blipFill>
                <a:blip r:embed="rId2"/>
                <a:stretch>
                  <a:fillRect l="-1086" t="-2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08CDBFE3-C3A1-D542-862A-A0BAF3548E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1267" y="3818768"/>
            <a:ext cx="8394700" cy="140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7561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488E0-CCC7-504A-8E04-17A3F65AD0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DL Building blocks</a:t>
            </a:r>
            <a:br>
              <a:rPr lang="en-US" dirty="0"/>
            </a:b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072270-1EF2-F14F-BEDA-0C2C02E7581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94165"/>
                <a:ext cx="10515600" cy="4582798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+ …+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𝒘</m:t>
                    </m:r>
                    <m:sSup>
                      <m:sSup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r>
                      <a:rPr lang="en-US" i="1" dirty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 for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x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dim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Linear/logistic regression equivalents (one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dirty="0"/>
                  <a:t> instance)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072270-1EF2-F14F-BEDA-0C2C02E7581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94165"/>
                <a:ext cx="10515600" cy="4582798"/>
              </a:xfrm>
              <a:blipFill>
                <a:blip r:embed="rId2"/>
                <a:stretch>
                  <a:fillRect l="-1086" t="-22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A09833E8-57F1-A44B-8A28-2E9706E579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5527" y="537576"/>
            <a:ext cx="1219200" cy="4699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EB4183F-EEA6-D44F-BB2D-C1D558AEB3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2816" y="537576"/>
            <a:ext cx="431800" cy="4699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05A36BD-E5A5-5948-8340-36819AAA95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82705" y="537576"/>
            <a:ext cx="431800" cy="4699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0E88794-F22F-BB4D-A469-180550E98F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35981" y="2697163"/>
            <a:ext cx="3657600" cy="27432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DB90C56-0EE4-9943-B5BA-F8DC38807345}"/>
              </a:ext>
            </a:extLst>
          </p:cNvPr>
          <p:cNvSpPr txBox="1"/>
          <p:nvPr/>
        </p:nvSpPr>
        <p:spPr>
          <a:xfrm>
            <a:off x="8183819" y="5375530"/>
            <a:ext cx="29033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Underfitting a bit here</a:t>
            </a:r>
          </a:p>
          <a:p>
            <a:r>
              <a:rPr lang="en-US" dirty="0"/>
              <a:t>(need more of a quadratic)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2D0156C-6AC3-4D46-8B66-B997B3EA223C}"/>
              </a:ext>
            </a:extLst>
          </p:cNvPr>
          <p:cNvSpPr txBox="1"/>
          <p:nvPr/>
        </p:nvSpPr>
        <p:spPr>
          <a:xfrm>
            <a:off x="959069" y="3306831"/>
            <a:ext cx="1249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Regressor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CE227EB-BCF6-C843-B3AD-20EF45570B57}"/>
              </a:ext>
            </a:extLst>
          </p:cNvPr>
          <p:cNvSpPr txBox="1"/>
          <p:nvPr/>
        </p:nvSpPr>
        <p:spPr>
          <a:xfrm>
            <a:off x="959069" y="4682638"/>
            <a:ext cx="12106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Two-class</a:t>
            </a:r>
            <a:br>
              <a:rPr lang="en-US" dirty="0"/>
            </a:br>
            <a:r>
              <a:rPr lang="en-US" dirty="0"/>
              <a:t>Classifier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643C7BA-4DCE-9E44-8517-2229ABECA71F}"/>
              </a:ext>
            </a:extLst>
          </p:cNvPr>
          <p:cNvSpPr txBox="1"/>
          <p:nvPr/>
        </p:nvSpPr>
        <p:spPr>
          <a:xfrm>
            <a:off x="6915621" y="951814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linear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6C5436A-98DA-F742-B382-22225AAA2138}"/>
              </a:ext>
            </a:extLst>
          </p:cNvPr>
          <p:cNvSpPr txBox="1"/>
          <p:nvPr/>
        </p:nvSpPr>
        <p:spPr>
          <a:xfrm>
            <a:off x="8062431" y="951814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sigmoid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D57F3C4-4EA4-D349-9EAF-6ECAC381A160}"/>
              </a:ext>
            </a:extLst>
          </p:cNvPr>
          <p:cNvSpPr txBox="1"/>
          <p:nvPr/>
        </p:nvSpPr>
        <p:spPr>
          <a:xfrm>
            <a:off x="9161927" y="977041"/>
            <a:ext cx="2864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ReLU</a:t>
            </a:r>
            <a:r>
              <a:rPr lang="en-US" dirty="0"/>
              <a:t> (rectified linear unit)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7F1A7F6-FB69-0A4E-82D9-049E75CB1918}"/>
              </a:ext>
            </a:extLst>
          </p:cNvPr>
          <p:cNvSpPr txBox="1"/>
          <p:nvPr/>
        </p:nvSpPr>
        <p:spPr>
          <a:xfrm>
            <a:off x="9870860" y="2955496"/>
            <a:ext cx="1249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Regressor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C750B0A0-1E90-2045-A7BF-F0B8D801FF9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39885" y="2444231"/>
            <a:ext cx="3421669" cy="182172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B1AA02D-BFA6-844F-8F87-3D80E73331D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39885" y="4383142"/>
            <a:ext cx="4498862" cy="147321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E8DB8E73-CAC5-EE43-AFF5-C7B18563BAF5}"/>
                  </a:ext>
                </a:extLst>
              </p:cNvPr>
              <p:cNvSpPr/>
              <p:nvPr/>
            </p:nvSpPr>
            <p:spPr>
              <a:xfrm>
                <a:off x="1364806" y="6176963"/>
                <a:ext cx="5550815" cy="4924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600" dirty="0"/>
                  <a:t>Assume we magically know </a:t>
                </a:r>
                <a14:m>
                  <m:oMath xmlns:m="http://schemas.openxmlformats.org/officeDocument/2006/math">
                    <m:r>
                      <a:rPr lang="en-US" sz="2600" b="1" i="1" dirty="0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en-US" sz="2600" dirty="0"/>
                  <a:t> and </a:t>
                </a:r>
                <a14:m>
                  <m:oMath xmlns:m="http://schemas.openxmlformats.org/officeDocument/2006/math">
                    <m:r>
                      <a:rPr lang="en-US" sz="2600" i="1" dirty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sz="2600" dirty="0"/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E8DB8E73-CAC5-EE43-AFF5-C7B18563BA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4806" y="6176963"/>
                <a:ext cx="5550815" cy="492443"/>
              </a:xfrm>
              <a:prstGeom prst="rect">
                <a:avLst/>
              </a:prstGeom>
              <a:blipFill>
                <a:blip r:embed="rId9"/>
                <a:stretch>
                  <a:fillRect l="-2055" t="-12500" b="-2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101299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2D9078-A3CD-7149-A235-21E44F279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Try adding layers to get more power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9D149B7-B0FC-A942-A3E6-50277DC3790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But, sequence of linear models is just a linear model</a:t>
                </a:r>
                <a:br>
                  <a:rPr lang="en-US" dirty="0"/>
                </a:br>
                <a:br>
                  <a:rPr lang="en-US" dirty="0"/>
                </a:br>
                <a:br>
                  <a:rPr lang="en-US" dirty="0"/>
                </a:br>
                <a:r>
                  <a:rPr lang="en-US" dirty="0"/>
                  <a:t>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/>
                  <a:t> is scalar since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𝒘</m:t>
                    </m:r>
                    <m:sSup>
                      <m:sSup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r>
                      <a:rPr lang="en-US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 is scalar)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 err="1"/>
                  <a:t>PyTorch</a:t>
                </a:r>
                <a:r>
                  <a:rPr lang="en-US" dirty="0"/>
                  <a:t> code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9D149B7-B0FC-A942-A3E6-50277DC3790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2E81B015-AB34-2545-8053-265088B3DA7A}"/>
              </a:ext>
            </a:extLst>
          </p:cNvPr>
          <p:cNvSpPr/>
          <p:nvPr/>
        </p:nvSpPr>
        <p:spPr>
          <a:xfrm>
            <a:off x="3773873" y="5109295"/>
            <a:ext cx="351902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model = </a:t>
            </a:r>
            <a:r>
              <a:rPr lang="en-US" dirty="0" err="1"/>
              <a:t>nn.Sequential</a:t>
            </a:r>
            <a:r>
              <a:rPr lang="en-US" dirty="0"/>
              <a:t>(</a:t>
            </a:r>
          </a:p>
          <a:p>
            <a:r>
              <a:rPr lang="en-US" dirty="0"/>
              <a:t>    </a:t>
            </a:r>
            <a:r>
              <a:rPr lang="en-US" dirty="0" err="1"/>
              <a:t>nn.Linear</a:t>
            </a:r>
            <a:r>
              <a:rPr lang="en-US" dirty="0"/>
              <a:t>(m, 1), # m features</a:t>
            </a:r>
          </a:p>
          <a:p>
            <a:r>
              <a:rPr lang="en-US" dirty="0"/>
              <a:t>    </a:t>
            </a:r>
            <a:r>
              <a:rPr lang="en-US" dirty="0" err="1"/>
              <a:t>nn.Linear</a:t>
            </a:r>
            <a:r>
              <a:rPr lang="en-US" dirty="0"/>
              <a:t>(1, 1)</a:t>
            </a:r>
          </a:p>
          <a:p>
            <a:r>
              <a:rPr lang="en-US" dirty="0"/>
              <a:t>)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6D8DC23-E88C-E342-BE0F-DC29CEA7D1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0958" y="3160891"/>
            <a:ext cx="3657600" cy="27432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C64D46D-73C1-AE4E-8D91-6256C7172055}"/>
              </a:ext>
            </a:extLst>
          </p:cNvPr>
          <p:cNvSpPr txBox="1"/>
          <p:nvPr/>
        </p:nvSpPr>
        <p:spPr>
          <a:xfrm>
            <a:off x="9236222" y="5800082"/>
            <a:ext cx="1595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Still just a line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D94CEAE-B293-DF4B-8119-52CC0B886BD3}"/>
                  </a:ext>
                </a:extLst>
              </p:cNvPr>
              <p:cNvSpPr txBox="1"/>
              <p:nvPr/>
            </p:nvSpPr>
            <p:spPr>
              <a:xfrm>
                <a:off x="55758" y="6347922"/>
                <a:ext cx="7449155" cy="3429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(For simplicity, I'm using proper </a:t>
                </a:r>
                <a14:m>
                  <m:oMath xmlns:m="http://schemas.openxmlformats.org/officeDocument/2006/math">
                    <m:r>
                      <a:rPr lang="en-US" sz="1600" b="1" i="1" dirty="0">
                        <a:latin typeface="Cambria Math" panose="02040503050406030204" pitchFamily="18" charset="0"/>
                      </a:rPr>
                      <m:t>𝒘</m:t>
                    </m:r>
                    <m:sSup>
                      <m:sSupPr>
                        <m:ctrlPr>
                          <a:rPr lang="en-US" sz="1600" b="1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1" i="1" dirty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sz="1600" b="1" i="1" dirty="0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</m:oMath>
                </a14:m>
                <a:r>
                  <a:rPr lang="en-US" sz="1600" dirty="0"/>
                  <a:t> in math but omitting transpose in diagrams)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D94CEAE-B293-DF4B-8119-52CC0B886B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58" y="6347922"/>
                <a:ext cx="7449155" cy="342979"/>
              </a:xfrm>
              <a:prstGeom prst="rect">
                <a:avLst/>
              </a:prstGeom>
              <a:blipFill>
                <a:blip r:embed="rId4"/>
                <a:stretch>
                  <a:fillRect l="-511" t="-3448" b="-206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3" name="Picture 22">
            <a:extLst>
              <a:ext uri="{FF2B5EF4-FFF2-40B4-BE49-F238E27FC236}">
                <a16:creationId xmlns:a16="http://schemas.microsoft.com/office/drawing/2014/main" id="{1B8B9143-E18E-9D43-991E-D7CC8BD7D4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1580" y="3585582"/>
            <a:ext cx="4368800" cy="11811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29D24EB-01FC-4845-9523-BB9C650D69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61958" y="2387098"/>
            <a:ext cx="7966030" cy="508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3985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AC285-6FD8-2C41-9BCC-D7294E346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Must introduce nonlinearity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42169BE-6063-184A-91FE-2EF876FBE6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4055" y="2814137"/>
            <a:ext cx="3657600" cy="27432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EE52951-EB62-8041-A691-D0586CE678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5282" y="2830036"/>
            <a:ext cx="3657600" cy="27432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FA631EB0-DCD2-864A-A64D-8DC68B6BEDB4}"/>
              </a:ext>
            </a:extLst>
          </p:cNvPr>
          <p:cNvSpPr/>
          <p:nvPr/>
        </p:nvSpPr>
        <p:spPr>
          <a:xfrm>
            <a:off x="9242855" y="365125"/>
            <a:ext cx="262724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model = </a:t>
            </a:r>
            <a:r>
              <a:rPr lang="en-US" dirty="0" err="1"/>
              <a:t>nn.Sequential</a:t>
            </a:r>
            <a:r>
              <a:rPr lang="en-US" dirty="0"/>
              <a:t>(</a:t>
            </a:r>
          </a:p>
          <a:p>
            <a:r>
              <a:rPr lang="en-US" dirty="0"/>
              <a:t>    </a:t>
            </a:r>
            <a:r>
              <a:rPr lang="en-US" dirty="0" err="1"/>
              <a:t>nn.Linear</a:t>
            </a:r>
            <a:r>
              <a:rPr lang="en-US" dirty="0"/>
              <a:t>(m, 1),</a:t>
            </a:r>
          </a:p>
          <a:p>
            <a:r>
              <a:rPr lang="en-US" dirty="0"/>
              <a:t>    </a:t>
            </a:r>
            <a:r>
              <a:rPr lang="en-US" dirty="0" err="1"/>
              <a:t>nn.ReLU</a:t>
            </a:r>
            <a:r>
              <a:rPr lang="en-US" dirty="0"/>
              <a:t>(),</a:t>
            </a:r>
          </a:p>
          <a:p>
            <a:r>
              <a:rPr lang="en-US" dirty="0"/>
              <a:t>    </a:t>
            </a:r>
            <a:r>
              <a:rPr lang="en-US" dirty="0" err="1"/>
              <a:t>nn.Linear</a:t>
            </a:r>
            <a:r>
              <a:rPr lang="en-US" dirty="0"/>
              <a:t>(1, 1)</a:t>
            </a:r>
          </a:p>
          <a:p>
            <a:r>
              <a:rPr lang="en-US" dirty="0"/>
              <a:t>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B15806E-84C7-6341-8FCF-BCCB40A1B1D2}"/>
              </a:ext>
            </a:extLst>
          </p:cNvPr>
          <p:cNvSpPr txBox="1"/>
          <p:nvPr/>
        </p:nvSpPr>
        <p:spPr>
          <a:xfrm>
            <a:off x="7694539" y="5557337"/>
            <a:ext cx="34291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ReLU</a:t>
            </a:r>
            <a:r>
              <a:rPr lang="en-US" dirty="0"/>
              <a:t> idea here: Draw two lines</a:t>
            </a:r>
            <a:br>
              <a:rPr lang="en-US" dirty="0"/>
            </a:br>
            <a:r>
              <a:rPr lang="en-US" dirty="0"/>
              <a:t>then clip at intersection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E33C2DE-42C7-D544-80CA-538F6ED67B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697" y="1503680"/>
            <a:ext cx="5194300" cy="11811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B4B5704-7515-2449-8C05-251D85D851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5526" y="1503680"/>
            <a:ext cx="5245100" cy="118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1754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063125-EC62-E441-972A-4642575E0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 linear models for more power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70F90C2-3914-6643-A249-846E097AAF6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83473"/>
                <a:ext cx="10515600" cy="4593490"/>
              </a:xfrm>
            </p:spPr>
            <p:txBody>
              <a:bodyPr/>
              <a:lstStyle/>
              <a:p>
                <a:r>
                  <a:rPr lang="en-US" dirty="0"/>
                  <a:t>Stack gives layer: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dirty="0"/>
                  <a:t> matrix and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𝒃</m:t>
                    </m:r>
                  </m:oMath>
                </a14:m>
                <a:endParaRPr lang="en-US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𝑟𝑒𝑙𝑢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  <m:sSup>
                          <m:sSup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𝑻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</m:e>
                    </m:d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m:rPr>
                        <m:lit/>
                        <m:sty m:val="p"/>
                      </m:rPr>
                      <a:rPr lang="en-US" i="0" smtClean="0">
                        <a:latin typeface="Cambria Math" panose="02040503050406030204" pitchFamily="18" charset="0"/>
                      </a:rPr>
                      <m:t>y</m:t>
                    </m:r>
                    <m:r>
                      <m:rPr>
                        <m:lit/>
                      </m:rPr>
                      <a:rPr lang="en-US" i="0" smtClean="0">
                        <a:latin typeface="Cambria Math" panose="02040503050406030204" pitchFamily="18" charset="0"/>
                      </a:rPr>
                      <m:t>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[2]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[2]</m:t>
                        </m:r>
                      </m:sup>
                    </m:sSup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70F90C2-3914-6643-A249-846E097AAF6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83473"/>
                <a:ext cx="10515600" cy="4593490"/>
              </a:xfrm>
              <a:blipFill>
                <a:blip r:embed="rId2"/>
                <a:stretch>
                  <a:fillRect l="-1086" t="-24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B43BDC4D-134F-D84D-994F-5607347926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118" y="1459990"/>
            <a:ext cx="4867661" cy="365074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06B2CCF-A8B2-5641-B47A-D8F843AFAAC8}"/>
              </a:ext>
            </a:extLst>
          </p:cNvPr>
          <p:cNvSpPr txBox="1"/>
          <p:nvPr/>
        </p:nvSpPr>
        <p:spPr>
          <a:xfrm>
            <a:off x="3536268" y="4895850"/>
            <a:ext cx="256352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model = </a:t>
            </a:r>
            <a:r>
              <a:rPr lang="en-US" dirty="0" err="1"/>
              <a:t>nn.Sequential</a:t>
            </a:r>
            <a:r>
              <a:rPr lang="en-US" dirty="0"/>
              <a:t>(</a:t>
            </a:r>
          </a:p>
          <a:p>
            <a:r>
              <a:rPr lang="en-US" dirty="0"/>
              <a:t>    </a:t>
            </a:r>
            <a:r>
              <a:rPr lang="en-US" dirty="0" err="1"/>
              <a:t>nn.Linear</a:t>
            </a:r>
            <a:r>
              <a:rPr lang="en-US" dirty="0"/>
              <a:t>(m, 5),</a:t>
            </a:r>
          </a:p>
          <a:p>
            <a:r>
              <a:rPr lang="en-US" dirty="0"/>
              <a:t>    </a:t>
            </a:r>
            <a:r>
              <a:rPr lang="en-US" dirty="0" err="1"/>
              <a:t>nn.ReLU</a:t>
            </a:r>
            <a:r>
              <a:rPr lang="en-US" dirty="0"/>
              <a:t>(),</a:t>
            </a:r>
          </a:p>
          <a:p>
            <a:r>
              <a:rPr lang="en-US" dirty="0"/>
              <a:t>    </a:t>
            </a:r>
            <a:r>
              <a:rPr lang="en-US" dirty="0" err="1"/>
              <a:t>nn.Linear</a:t>
            </a:r>
            <a:r>
              <a:rPr lang="en-US" dirty="0"/>
              <a:t>(5, 1)</a:t>
            </a:r>
          </a:p>
          <a:p>
            <a:r>
              <a:rPr lang="en-US" dirty="0"/>
              <a:t>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8A9D3A6-4A61-6844-8AF5-61BBB767D3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429000"/>
            <a:ext cx="5168900" cy="279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539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4CEFC32-7068-4649-A78A-E6193ACBDAF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365126"/>
                <a:ext cx="10515600" cy="1006904"/>
              </a:xfrm>
            </p:spPr>
            <p:txBody>
              <a:bodyPr/>
              <a:lstStyle/>
              <a:p>
                <a:r>
                  <a:rPr lang="en-US" dirty="0"/>
                  <a:t>Math for Cars dataset 1D: weight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MPG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4CEFC32-7068-4649-A78A-E6193ACBDAF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365126"/>
                <a:ext cx="10515600" cy="1006904"/>
              </a:xfrm>
              <a:blipFill>
                <a:blip r:embed="rId2"/>
                <a:stretch>
                  <a:fillRect l="-2413" t="-3704" b="-135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7935FA76-997D-9047-AC3A-8643071F8ADE}"/>
              </a:ext>
            </a:extLst>
          </p:cNvPr>
          <p:cNvSpPr/>
          <p:nvPr/>
        </p:nvSpPr>
        <p:spPr>
          <a:xfrm>
            <a:off x="873643" y="4349669"/>
            <a:ext cx="2686878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model = </a:t>
            </a:r>
            <a:r>
              <a:rPr lang="en-US" dirty="0" err="1"/>
              <a:t>nn.Sequential</a:t>
            </a:r>
            <a:r>
              <a:rPr lang="en-US" dirty="0"/>
              <a:t>(</a:t>
            </a:r>
          </a:p>
          <a:p>
            <a:r>
              <a:rPr lang="en-US" dirty="0"/>
              <a:t>    </a:t>
            </a:r>
            <a:r>
              <a:rPr lang="en-US" dirty="0" err="1"/>
              <a:t>nn.Linear</a:t>
            </a:r>
            <a:r>
              <a:rPr lang="en-US" dirty="0"/>
              <a:t>(1, 5),</a:t>
            </a:r>
          </a:p>
          <a:p>
            <a:r>
              <a:rPr lang="en-US" dirty="0"/>
              <a:t>    </a:t>
            </a:r>
            <a:r>
              <a:rPr lang="en-US" dirty="0" err="1"/>
              <a:t>nn.ReLU</a:t>
            </a:r>
            <a:r>
              <a:rPr lang="en-US" dirty="0"/>
              <a:t>(),</a:t>
            </a:r>
          </a:p>
          <a:p>
            <a:r>
              <a:rPr lang="en-US" dirty="0"/>
              <a:t>    </a:t>
            </a:r>
            <a:r>
              <a:rPr lang="en-US" dirty="0" err="1"/>
              <a:t>nn.Linear</a:t>
            </a:r>
            <a:r>
              <a:rPr lang="en-US" dirty="0"/>
              <a:t>(5, 2),</a:t>
            </a:r>
          </a:p>
          <a:p>
            <a:r>
              <a:rPr lang="en-US" dirty="0"/>
              <a:t>    </a:t>
            </a:r>
            <a:r>
              <a:rPr lang="en-US" dirty="0" err="1"/>
              <a:t>nn.ReLU</a:t>
            </a:r>
            <a:r>
              <a:rPr lang="en-US" dirty="0"/>
              <a:t>(),</a:t>
            </a:r>
          </a:p>
          <a:p>
            <a:r>
              <a:rPr lang="en-US" dirty="0"/>
              <a:t>    </a:t>
            </a:r>
            <a:r>
              <a:rPr lang="en-US" dirty="0" err="1"/>
              <a:t>nn.Linear</a:t>
            </a:r>
            <a:r>
              <a:rPr lang="en-US" dirty="0"/>
              <a:t>(2, 1)</a:t>
            </a:r>
          </a:p>
          <a:p>
            <a:r>
              <a:rPr lang="en-US" dirty="0"/>
              <a:t>)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2062EC8D-8537-DE4C-8CDC-71B4D9D8A6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62953" y="1871248"/>
            <a:ext cx="3381717" cy="1152858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35B80EA3-29F4-1E4B-A839-B9DBFB9E5B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057093" y="3196811"/>
            <a:ext cx="3945336" cy="1152858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1EA54041-73BB-8E45-94BE-DC4F56CE0DC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057093" y="4522374"/>
            <a:ext cx="2261735" cy="118346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985A2F3-A902-DD47-A96F-5E3726FA173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60174" y="3750602"/>
            <a:ext cx="4293608" cy="322020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6EA8B9A-3EB1-694E-ACF8-EE905A775774}"/>
              </a:ext>
            </a:extLst>
          </p:cNvPr>
          <p:cNvSpPr txBox="1"/>
          <p:nvPr/>
        </p:nvSpPr>
        <p:spPr>
          <a:xfrm>
            <a:off x="8865371" y="5724656"/>
            <a:ext cx="23287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(courtesy of </a:t>
            </a:r>
            <a:r>
              <a:rPr lang="en-US" sz="1400" dirty="0" err="1"/>
              <a:t>TensorSensor</a:t>
            </a:r>
            <a:r>
              <a:rPr lang="en-US" sz="1400" dirty="0"/>
              <a:t>)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9D1B168C-F0E3-794E-8013-1F2C953BD83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3065" y="1372029"/>
            <a:ext cx="6991966" cy="2697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6082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20348-73C8-124F-AAA7-407E19EFE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 much strength can lead to overfitting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91D0BC-E438-AC43-802F-28F85258CB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Models with too many parameters will overfit easily,</a:t>
            </a:r>
            <a:br>
              <a:rPr lang="en-US" dirty="0"/>
            </a:br>
            <a:r>
              <a:rPr lang="en-US" dirty="0"/>
              <a:t>if we train a long time</a:t>
            </a:r>
          </a:p>
          <a:p>
            <a:r>
              <a:rPr lang="en-US" dirty="0"/>
              <a:t>We'll look at regularization later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743707-FAB1-884E-A142-EF99FDF2A2C3}"/>
              </a:ext>
            </a:extLst>
          </p:cNvPr>
          <p:cNvSpPr txBox="1"/>
          <p:nvPr/>
        </p:nvSpPr>
        <p:spPr>
          <a:xfrm>
            <a:off x="2118231" y="3488229"/>
            <a:ext cx="256352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model = </a:t>
            </a:r>
            <a:r>
              <a:rPr lang="en-US" dirty="0" err="1"/>
              <a:t>nn.Sequential</a:t>
            </a:r>
            <a:r>
              <a:rPr lang="en-US" dirty="0"/>
              <a:t>(</a:t>
            </a:r>
          </a:p>
          <a:p>
            <a:r>
              <a:rPr lang="en-US" dirty="0"/>
              <a:t>    </a:t>
            </a:r>
            <a:r>
              <a:rPr lang="en-US" dirty="0" err="1"/>
              <a:t>nn.Linear</a:t>
            </a:r>
            <a:r>
              <a:rPr lang="en-US" dirty="0"/>
              <a:t>(1, 1000),</a:t>
            </a:r>
          </a:p>
          <a:p>
            <a:r>
              <a:rPr lang="en-US" dirty="0"/>
              <a:t>    </a:t>
            </a:r>
            <a:r>
              <a:rPr lang="en-US" dirty="0" err="1"/>
              <a:t>nn.ReLU</a:t>
            </a:r>
            <a:r>
              <a:rPr lang="en-US" dirty="0"/>
              <a:t>(),</a:t>
            </a:r>
          </a:p>
          <a:p>
            <a:r>
              <a:rPr lang="en-US" dirty="0"/>
              <a:t>    </a:t>
            </a:r>
            <a:r>
              <a:rPr lang="en-US" dirty="0" err="1"/>
              <a:t>nn.Linear</a:t>
            </a:r>
            <a:r>
              <a:rPr lang="en-US" dirty="0"/>
              <a:t>(1000, 1)</a:t>
            </a:r>
          </a:p>
          <a:p>
            <a:r>
              <a:rPr lang="en-US" dirty="0"/>
              <a:t>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E9EFC00-CC3A-2842-872F-8832710E56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1783" y="2276824"/>
            <a:ext cx="5200185" cy="3900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4276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99536E-B42C-8B4A-B851-485A254435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28D420-0775-664D-9194-F8094F3C66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411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8802F1-79F9-B844-B1FA-47147E170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classifiers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65BE80-36B0-E741-B0EE-EE774712B3F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09712"/>
                <a:ext cx="6445962" cy="4667251"/>
              </a:xfrm>
            </p:spPr>
            <p:txBody>
              <a:bodyPr/>
              <a:lstStyle/>
              <a:p>
                <a:r>
                  <a:rPr lang="en-US" dirty="0"/>
                  <a:t>Add sigmoid to regressor and we get a two-class classifier</a:t>
                </a:r>
              </a:p>
              <a:p>
                <a:r>
                  <a:rPr lang="en-US" dirty="0"/>
                  <a:t>Prediction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dirty="0"/>
                  <a:t> is probability of class 1</a:t>
                </a:r>
              </a:p>
              <a:p>
                <a:r>
                  <a:rPr lang="en-US" dirty="0"/>
                  <a:t>One-layer network with sigmoid activation function is just a logistic regression model</a:t>
                </a:r>
              </a:p>
              <a:p>
                <a:r>
                  <a:rPr lang="en-US" dirty="0"/>
                  <a:t>Provides hyper-plane decision surfaces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65BE80-36B0-E741-B0EE-EE774712B3F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09712"/>
                <a:ext cx="6445962" cy="4667251"/>
              </a:xfrm>
              <a:blipFill>
                <a:blip r:embed="rId2"/>
                <a:stretch>
                  <a:fillRect l="-1772" t="-24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87A7A1CD-FB32-7C47-A941-9D8CFF4347B9}"/>
              </a:ext>
            </a:extLst>
          </p:cNvPr>
          <p:cNvSpPr txBox="1"/>
          <p:nvPr/>
        </p:nvSpPr>
        <p:spPr>
          <a:xfrm>
            <a:off x="4034554" y="5004757"/>
            <a:ext cx="324960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# 2 input vars: proline, alcohol</a:t>
            </a:r>
            <a:br>
              <a:rPr lang="en-US" dirty="0"/>
            </a:br>
            <a:r>
              <a:rPr lang="en-US" dirty="0"/>
              <a:t>model = </a:t>
            </a:r>
            <a:r>
              <a:rPr lang="en-US" dirty="0" err="1"/>
              <a:t>nn.Sequential</a:t>
            </a:r>
            <a:r>
              <a:rPr lang="en-US" dirty="0"/>
              <a:t>(</a:t>
            </a:r>
          </a:p>
          <a:p>
            <a:r>
              <a:rPr lang="en-US" dirty="0"/>
              <a:t>    </a:t>
            </a:r>
            <a:r>
              <a:rPr lang="en-US" dirty="0" err="1"/>
              <a:t>nn.Linear</a:t>
            </a:r>
            <a:r>
              <a:rPr lang="en-US" dirty="0"/>
              <a:t>(2, 1), </a:t>
            </a:r>
          </a:p>
          <a:p>
            <a:r>
              <a:rPr lang="en-US" dirty="0"/>
              <a:t>    </a:t>
            </a:r>
            <a:r>
              <a:rPr lang="en-US" dirty="0" err="1"/>
              <a:t>nn.Sigmoid</a:t>
            </a:r>
            <a:r>
              <a:rPr lang="en-US" dirty="0"/>
              <a:t>(),</a:t>
            </a:r>
          </a:p>
          <a:p>
            <a:r>
              <a:rPr lang="en-US" dirty="0"/>
              <a:t>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BEA6341-0CEE-E342-B5E4-08D202D4E8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4162" y="1690688"/>
            <a:ext cx="4572000" cy="36576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9E91494-2D19-C241-B988-36688851D5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5593" y="230188"/>
            <a:ext cx="3739388" cy="1224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2134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203521-C5E7-CF43-945D-117CF27B20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9068" cy="1325563"/>
          </a:xfrm>
        </p:spPr>
        <p:txBody>
          <a:bodyPr/>
          <a:lstStyle/>
          <a:p>
            <a:r>
              <a:rPr lang="en-US" dirty="0"/>
              <a:t>The goal of (supervised) machine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1D1A2F-CB6C-CA4F-86B0-9D2A5E86C9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Obtain a model that predicts numeric values (regressor) or categories (classifier) from information about an entity: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44E256-A7B3-7D48-9804-7DDF303A4F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1044" y="2928628"/>
            <a:ext cx="4794405" cy="1728216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F65E5F39-B394-CE41-B54D-8295090798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6313" y="2978323"/>
            <a:ext cx="4308738" cy="1772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082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D21CE-D1F0-614C-8E41-3C1CACD63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 neurons, add layer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E95AC2-7E22-F849-9403-9FE052DA40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get a nonlinear decision surface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F65EF3-7A1C-BB42-9AB4-6BD63009193B}"/>
              </a:ext>
            </a:extLst>
          </p:cNvPr>
          <p:cNvSpPr txBox="1"/>
          <p:nvPr/>
        </p:nvSpPr>
        <p:spPr>
          <a:xfrm>
            <a:off x="1065847" y="4604918"/>
            <a:ext cx="256352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model = </a:t>
            </a:r>
            <a:r>
              <a:rPr lang="en-US" dirty="0" err="1"/>
              <a:t>nn.Sequential</a:t>
            </a:r>
            <a:r>
              <a:rPr lang="en-US" dirty="0"/>
              <a:t>(</a:t>
            </a:r>
          </a:p>
          <a:p>
            <a:r>
              <a:rPr lang="en-US" dirty="0"/>
              <a:t>    </a:t>
            </a:r>
            <a:r>
              <a:rPr lang="en-US" dirty="0" err="1"/>
              <a:t>nn.Linear</a:t>
            </a:r>
            <a:r>
              <a:rPr lang="en-US" dirty="0"/>
              <a:t>(2, 3),</a:t>
            </a:r>
          </a:p>
          <a:p>
            <a:r>
              <a:rPr lang="en-US" dirty="0"/>
              <a:t>    </a:t>
            </a:r>
            <a:r>
              <a:rPr lang="en-US" dirty="0" err="1"/>
              <a:t>nn.Sigmoid</a:t>
            </a:r>
            <a:r>
              <a:rPr lang="en-US" dirty="0"/>
              <a:t>(),</a:t>
            </a:r>
          </a:p>
          <a:p>
            <a:r>
              <a:rPr lang="en-US" dirty="0"/>
              <a:t>    </a:t>
            </a:r>
            <a:r>
              <a:rPr lang="en-US" dirty="0" err="1"/>
              <a:t>nn.Linear</a:t>
            </a:r>
            <a:r>
              <a:rPr lang="en-US" dirty="0"/>
              <a:t>(3, 1),</a:t>
            </a:r>
          </a:p>
          <a:p>
            <a:r>
              <a:rPr lang="en-US" dirty="0"/>
              <a:t>    </a:t>
            </a:r>
            <a:r>
              <a:rPr lang="en-US" dirty="0" err="1"/>
              <a:t>nn.Sigmoid</a:t>
            </a:r>
            <a:r>
              <a:rPr lang="en-US" dirty="0"/>
              <a:t>()</a:t>
            </a:r>
          </a:p>
          <a:p>
            <a:r>
              <a:rPr lang="en-US" dirty="0"/>
              <a:t>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A742C6B-7095-2945-BFE8-D7227E343B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1800" y="1958009"/>
            <a:ext cx="4572000" cy="36576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271A9F3-7572-5745-88CF-7FC5694AEA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5847" y="2401964"/>
            <a:ext cx="5994400" cy="173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7852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B89F71-6727-3B45-B145-86DE943E4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249" y="311360"/>
            <a:ext cx="10448692" cy="1325563"/>
          </a:xfrm>
        </p:spPr>
        <p:txBody>
          <a:bodyPr/>
          <a:lstStyle/>
          <a:p>
            <a:r>
              <a:rPr lang="en-US" dirty="0"/>
              <a:t>More neurons:</a:t>
            </a:r>
            <a:br>
              <a:rPr lang="en-US" dirty="0"/>
            </a:br>
            <a:r>
              <a:rPr lang="en-US" dirty="0"/>
              <a:t>more complex decision surface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13F659-EB8D-CF42-9AF8-65FE292B13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9426" y="1690688"/>
            <a:ext cx="4572000" cy="3657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4A1DBFD-8A01-9842-BFDB-B4D06B3D9207}"/>
              </a:ext>
            </a:extLst>
          </p:cNvPr>
          <p:cNvSpPr txBox="1"/>
          <p:nvPr/>
        </p:nvSpPr>
        <p:spPr>
          <a:xfrm>
            <a:off x="4181402" y="3466751"/>
            <a:ext cx="263405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model = </a:t>
            </a:r>
            <a:r>
              <a:rPr lang="en-US" dirty="0" err="1"/>
              <a:t>nn.Sequential</a:t>
            </a:r>
            <a:r>
              <a:rPr lang="en-US" dirty="0"/>
              <a:t>(</a:t>
            </a:r>
          </a:p>
          <a:p>
            <a:r>
              <a:rPr lang="en-US" dirty="0"/>
              <a:t>    </a:t>
            </a:r>
            <a:r>
              <a:rPr lang="en-US" dirty="0" err="1"/>
              <a:t>nn.Linear</a:t>
            </a:r>
            <a:r>
              <a:rPr lang="en-US" dirty="0"/>
              <a:t>(2, 10),</a:t>
            </a:r>
          </a:p>
          <a:p>
            <a:r>
              <a:rPr lang="en-US" dirty="0"/>
              <a:t>    </a:t>
            </a:r>
            <a:r>
              <a:rPr lang="en-US" dirty="0" err="1"/>
              <a:t>nn.Sigmoid</a:t>
            </a:r>
            <a:r>
              <a:rPr lang="en-US" dirty="0"/>
              <a:t>(),</a:t>
            </a:r>
          </a:p>
          <a:p>
            <a:r>
              <a:rPr lang="en-US" dirty="0"/>
              <a:t>    </a:t>
            </a:r>
            <a:r>
              <a:rPr lang="en-US" dirty="0" err="1"/>
              <a:t>nn.Linear</a:t>
            </a:r>
            <a:r>
              <a:rPr lang="en-US" dirty="0"/>
              <a:t>(10, 1),</a:t>
            </a:r>
          </a:p>
          <a:p>
            <a:r>
              <a:rPr lang="en-US" dirty="0"/>
              <a:t>    </a:t>
            </a:r>
            <a:r>
              <a:rPr lang="en-US" dirty="0" err="1"/>
              <a:t>nn.Sigmoid</a:t>
            </a:r>
            <a:r>
              <a:rPr lang="en-US" dirty="0"/>
              <a:t>()</a:t>
            </a:r>
          </a:p>
          <a:p>
            <a:r>
              <a:rPr lang="en-US" dirty="0"/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2598FD-472A-8F4F-890C-158B51E9B266}"/>
              </a:ext>
            </a:extLst>
          </p:cNvPr>
          <p:cNvSpPr txBox="1"/>
          <p:nvPr/>
        </p:nvSpPr>
        <p:spPr>
          <a:xfrm>
            <a:off x="8963788" y="5348288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Likely overfit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74F49E8-58CC-9947-8AF6-548CA5E904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017" y="1763171"/>
            <a:ext cx="5887439" cy="4387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0404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5DC69-B0A3-3041-9EB3-DE65EA3EB7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 </a:t>
            </a:r>
            <a:r>
              <a:rPr lang="en-US" dirty="0" err="1"/>
              <a:t>ReLUs</a:t>
            </a:r>
            <a:r>
              <a:rPr lang="en-US" dirty="0"/>
              <a:t> can get curved surfaces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8A02B10-053C-9B47-8C58-CC0D5DC09B10}"/>
              </a:ext>
            </a:extLst>
          </p:cNvPr>
          <p:cNvSpPr/>
          <p:nvPr/>
        </p:nvSpPr>
        <p:spPr>
          <a:xfrm>
            <a:off x="1985847" y="2620526"/>
            <a:ext cx="281754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model = </a:t>
            </a:r>
            <a:r>
              <a:rPr lang="en-US" dirty="0" err="1"/>
              <a:t>nn.Sequential</a:t>
            </a:r>
            <a:r>
              <a:rPr lang="en-US" dirty="0"/>
              <a:t>(</a:t>
            </a:r>
          </a:p>
          <a:p>
            <a:r>
              <a:rPr lang="en-US" dirty="0"/>
              <a:t>    </a:t>
            </a:r>
            <a:r>
              <a:rPr lang="en-US" dirty="0" err="1"/>
              <a:t>nn.Linear</a:t>
            </a:r>
            <a:r>
              <a:rPr lang="en-US" dirty="0"/>
              <a:t>(2, 10),</a:t>
            </a:r>
          </a:p>
          <a:p>
            <a:r>
              <a:rPr lang="en-US" dirty="0"/>
              <a:t>    </a:t>
            </a:r>
            <a:r>
              <a:rPr lang="en-US" dirty="0" err="1"/>
              <a:t>nn.ReLU</a:t>
            </a:r>
            <a:r>
              <a:rPr lang="en-US" dirty="0"/>
              <a:t>(),</a:t>
            </a:r>
          </a:p>
          <a:p>
            <a:r>
              <a:rPr lang="en-US" dirty="0"/>
              <a:t>    </a:t>
            </a:r>
            <a:r>
              <a:rPr lang="en-US" dirty="0" err="1"/>
              <a:t>nn.Linear</a:t>
            </a:r>
            <a:r>
              <a:rPr lang="en-US" dirty="0"/>
              <a:t>(10, 10),</a:t>
            </a:r>
          </a:p>
          <a:p>
            <a:r>
              <a:rPr lang="en-US" dirty="0"/>
              <a:t>    </a:t>
            </a:r>
            <a:r>
              <a:rPr lang="en-US" dirty="0" err="1"/>
              <a:t>nn.ReLU</a:t>
            </a:r>
            <a:r>
              <a:rPr lang="en-US" dirty="0"/>
              <a:t>(),</a:t>
            </a:r>
          </a:p>
          <a:p>
            <a:r>
              <a:rPr lang="en-US" dirty="0"/>
              <a:t>    </a:t>
            </a:r>
            <a:r>
              <a:rPr lang="en-US" dirty="0" err="1"/>
              <a:t>nn.Linear</a:t>
            </a:r>
            <a:r>
              <a:rPr lang="en-US" dirty="0"/>
              <a:t>(10, 1),</a:t>
            </a:r>
          </a:p>
          <a:p>
            <a:r>
              <a:rPr lang="en-US" dirty="0"/>
              <a:t>    </a:t>
            </a:r>
            <a:r>
              <a:rPr lang="en-US" dirty="0" err="1"/>
              <a:t>nn.Sigmoid</a:t>
            </a:r>
            <a:r>
              <a:rPr lang="en-US" dirty="0"/>
              <a:t>()</a:t>
            </a:r>
          </a:p>
          <a:p>
            <a:r>
              <a:rPr lang="en-US" dirty="0"/>
              <a:t>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F25055-FAB7-4742-B67E-FDCFB10943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1035" y="1945888"/>
            <a:ext cx="4572000" cy="3657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E2800B5-8328-9247-8289-0E00BFFE593B}"/>
              </a:ext>
            </a:extLst>
          </p:cNvPr>
          <p:cNvSpPr txBox="1"/>
          <p:nvPr/>
        </p:nvSpPr>
        <p:spPr>
          <a:xfrm>
            <a:off x="1124073" y="5418822"/>
            <a:ext cx="4826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(Last activation function still must be sigmoid)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7B356C9-F813-F643-9F24-17030CEA85EE}"/>
              </a:ext>
            </a:extLst>
          </p:cNvPr>
          <p:cNvCxnSpPr>
            <a:cxnSpLocks/>
          </p:cNvCxnSpPr>
          <p:nvPr/>
        </p:nvCxnSpPr>
        <p:spPr>
          <a:xfrm flipV="1">
            <a:off x="2430966" y="4605466"/>
            <a:ext cx="579863" cy="8133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16276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6069F04-92A5-C743-ACEB-EFB88AA806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8724" y="1058316"/>
            <a:ext cx="5956300" cy="17399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A161EB6-E77D-0245-990C-CA50B4D43E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07148"/>
          </a:xfrm>
        </p:spPr>
        <p:txBody>
          <a:bodyPr>
            <a:normAutofit fontScale="90000"/>
          </a:bodyPr>
          <a:lstStyle/>
          <a:p>
            <a:r>
              <a:rPr lang="en-US" dirty="0"/>
              <a:t>Multi-class classifiers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E7633BC-2EEB-5A41-AAE8-469A3FFB850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288520"/>
                <a:ext cx="4474580" cy="4888443"/>
              </a:xfrm>
            </p:spPr>
            <p:txBody>
              <a:bodyPr/>
              <a:lstStyle/>
              <a:p>
                <a:r>
                  <a:rPr lang="en-US" b="1" dirty="0"/>
                  <a:t>2-class problems</a:t>
                </a:r>
                <a:r>
                  <a:rPr lang="en-US" dirty="0"/>
                  <a:t>: final 1 neuron linear layer + sigmoid layer</a:t>
                </a:r>
                <a:br>
                  <a:rPr lang="en-US" dirty="0"/>
                </a:b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1" i="1" dirty="0"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en-US" b="1" dirty="0"/>
                  <a:t>-class problems</a:t>
                </a:r>
                <a:r>
                  <a:rPr lang="en-US" dirty="0"/>
                  <a:t>: final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-neuron linear layer + </a:t>
                </a:r>
                <a:r>
                  <a:rPr lang="en-US" dirty="0" err="1"/>
                  <a:t>softmax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E7633BC-2EEB-5A41-AAE8-469A3FFB85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288520"/>
                <a:ext cx="4474580" cy="4888443"/>
              </a:xfrm>
              <a:blipFill>
                <a:blip r:embed="rId3"/>
                <a:stretch>
                  <a:fillRect l="-2550" t="-2073" r="-48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0483E4A-4C0E-8A42-A3CA-08B2DB35504D}"/>
                  </a:ext>
                </a:extLst>
              </p:cNvPr>
              <p:cNvSpPr txBox="1"/>
              <p:nvPr/>
            </p:nvSpPr>
            <p:spPr>
              <a:xfrm>
                <a:off x="10399202" y="2833463"/>
                <a:ext cx="179279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 confidence</a:t>
                </a:r>
              </a:p>
              <a:p>
                <a:r>
                  <a:rPr lang="en-US" dirty="0"/>
                  <a:t>in class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0483E4A-4C0E-8A42-A3CA-08B2DB3550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99202" y="2833463"/>
                <a:ext cx="1792798" cy="646331"/>
              </a:xfrm>
              <a:prstGeom prst="rect">
                <a:avLst/>
              </a:prstGeom>
              <a:blipFill>
                <a:blip r:embed="rId4"/>
                <a:stretch>
                  <a:fillRect l="-2797" t="-5769" r="-1399" b="-1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8013283F-CDF5-6145-AE70-AC73E945D44E}"/>
              </a:ext>
            </a:extLst>
          </p:cNvPr>
          <p:cNvSpPr/>
          <p:nvPr/>
        </p:nvSpPr>
        <p:spPr>
          <a:xfrm>
            <a:off x="8704161" y="1288520"/>
            <a:ext cx="2810863" cy="775504"/>
          </a:xfrm>
          <a:prstGeom prst="rect">
            <a:avLst/>
          </a:prstGeom>
          <a:noFill/>
          <a:ln w="254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18C907A-C544-A943-BF7D-C99EFA25AD6F}"/>
              </a:ext>
            </a:extLst>
          </p:cNvPr>
          <p:cNvSpPr/>
          <p:nvPr/>
        </p:nvSpPr>
        <p:spPr>
          <a:xfrm>
            <a:off x="8688102" y="3429000"/>
            <a:ext cx="2826922" cy="2502443"/>
          </a:xfrm>
          <a:prstGeom prst="rect">
            <a:avLst/>
          </a:prstGeom>
          <a:noFill/>
          <a:ln w="254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8DDDC51-598C-9A49-8AA5-C23142C8AD30}"/>
                  </a:ext>
                </a:extLst>
              </p:cNvPr>
              <p:cNvSpPr txBox="1"/>
              <p:nvPr/>
            </p:nvSpPr>
            <p:spPr>
              <a:xfrm>
                <a:off x="10399202" y="693038"/>
                <a:ext cx="172912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is confidence</a:t>
                </a:r>
              </a:p>
              <a:p>
                <a:r>
                  <a:rPr lang="en-US" dirty="0"/>
                  <a:t>in class 1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8DDDC51-598C-9A49-8AA5-C23142C8AD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99202" y="693038"/>
                <a:ext cx="1729128" cy="646331"/>
              </a:xfrm>
              <a:prstGeom prst="rect">
                <a:avLst/>
              </a:prstGeom>
              <a:blipFill>
                <a:blip r:embed="rId5"/>
                <a:stretch>
                  <a:fillRect l="-2899" t="-3846" r="-1449" b="-13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D1CB7041-02B9-4446-ABE3-224DE5F7A5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58724" y="3491369"/>
            <a:ext cx="6032500" cy="234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1590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3D90273-7B82-2649-8AC6-39D034C7A9D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-class classifiers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3D90273-7B82-2649-8AC6-39D034C7A9D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0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137B1D2-82BE-9548-A0AA-8989BBD223F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Instead of sigmoid, we use </a:t>
                </a:r>
                <a:r>
                  <a:rPr lang="en-US" dirty="0" err="1"/>
                  <a:t>softmax</a:t>
                </a:r>
                <a:r>
                  <a:rPr lang="en-US" dirty="0"/>
                  <a:t> function</a:t>
                </a:r>
              </a:p>
              <a:p>
                <a:r>
                  <a:rPr lang="en-US" dirty="0"/>
                  <a:t>Instead of one neuron in last layer, we use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for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classes</a:t>
                </a:r>
              </a:p>
              <a:p>
                <a:r>
                  <a:rPr lang="en-US" dirty="0"/>
                  <a:t>Last layer output: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𝑙𝑎𝑦𝑒𝑟</m:t>
                            </m:r>
                          </m:e>
                        </m:d>
                      </m:sup>
                    </m:sSup>
                    <m:r>
                      <a:rPr lang="en-US" dirty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𝑙𝑎𝑦𝑒𝑟</m:t>
                            </m:r>
                          </m:e>
                        </m:d>
                      </m:sup>
                    </m:sSup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𝑙𝑎𝑦𝑒𝑟</m:t>
                            </m:r>
                          </m:e>
                        </m:d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Vector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probabilities as activation: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𝑠𝑜𝑓𝑡𝑚𝑎𝑥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dirty="0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𝑙𝑎𝑦𝑒𝑟</m:t>
                                </m:r>
                              </m:e>
                            </m:d>
                          </m:sup>
                        </m:sSup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Normalized probabilities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class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137B1D2-82BE-9548-A0AA-8989BBD223F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099A5B79-BE4B-0F48-8D60-F7834E35D9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6780" y="3935450"/>
            <a:ext cx="4452972" cy="1341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1070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8F5E9-BA5C-1746-BE5F-654C09364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</a:t>
            </a:r>
            <a:r>
              <a:rPr lang="en-US" dirty="0" err="1"/>
              <a:t>softmax</a:t>
            </a:r>
            <a:r>
              <a:rPr lang="en-US" dirty="0"/>
              <a:t> computation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BC329A7-79BE-FB48-B9A2-44764017594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For layer output vector </a:t>
                </a:r>
                <a14:m>
                  <m:oMath xmlns:m="http://schemas.openxmlformats.org/officeDocument/2006/math">
                    <m:r>
                      <a:rPr lang="en-US" b="1" i="1" dirty="0"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r>
                  <a:rPr lang="en-US" dirty="0"/>
                  <a:t>: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BC329A7-79BE-FB48-B9A2-44764017594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827BB9D0-F370-284A-A130-3B5A368B8A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0646" y="2962581"/>
            <a:ext cx="7550707" cy="29712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E685EF1-4D5D-E34F-8928-08CBE0E473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4061" y="1485653"/>
            <a:ext cx="4452972" cy="1341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7985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0B86C-F865-1741-B596-B562B7EE1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deep learning networks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CBAD54-83E4-454D-9463-A8CF49C8CF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09422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5124D-839F-0842-B471-632E2D6B90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training mean?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B418296-BAC7-F34A-9920-B93880C5380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Recall: testing an instance, a feature vector, means running that vector through the network and getting a prediction</a:t>
                </a:r>
              </a:p>
              <a:p>
                <a:r>
                  <a:rPr lang="en-US" dirty="0"/>
                  <a:t>That means computing a value using the model parameters; e.g.,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=3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+2</m:t>
                    </m:r>
                  </m:oMath>
                </a14:m>
                <a:r>
                  <a:rPr lang="en-US" dirty="0"/>
                  <a:t> is a different model than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.5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+10</m:t>
                    </m:r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Find optimal (or good enough) model parameters as measured by a </a:t>
                </a:r>
                <a:r>
                  <a:rPr lang="en-US" i="1" dirty="0"/>
                  <a:t>loss </a:t>
                </a:r>
                <a:r>
                  <a:rPr lang="en-US" dirty="0"/>
                  <a:t>(cost) function</a:t>
                </a:r>
              </a:p>
              <a:p>
                <a:r>
                  <a:rPr lang="en-US" dirty="0"/>
                  <a:t>Loss function measures the difference between model predictions and known targets</a:t>
                </a:r>
              </a:p>
              <a:p>
                <a:r>
                  <a:rPr lang="en-US" dirty="0"/>
                  <a:t>We have huge search space (of parameters) and it is challenging to find parameters giving low loss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B418296-BAC7-F34A-9920-B93880C5380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8" r="-16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208043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17E5E7-F1EF-EE49-8117-1579183F0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0AB1C9-F114-6246-87C8-3A443540FA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Regression</a:t>
            </a:r>
            <a:r>
              <a:rPr lang="en-US" dirty="0"/>
              <a:t>: typically mean squared error (MSE); should have smooth derivative, though mean absolute error works despite discontinuity (it's derivative is a </a:t>
            </a:r>
            <a:r>
              <a:rPr lang="en-US"/>
              <a:t>V shape)</a:t>
            </a:r>
            <a:endParaRPr lang="en-US" dirty="0"/>
          </a:p>
          <a:p>
            <a:r>
              <a:rPr lang="en-US" b="1" dirty="0"/>
              <a:t>Classification</a:t>
            </a:r>
            <a:r>
              <a:rPr lang="en-US" dirty="0"/>
              <a:t>: log loss (also called cross entropy)</a:t>
            </a:r>
          </a:p>
          <a:p>
            <a:pPr lvl="1"/>
            <a:r>
              <a:rPr lang="en-US" dirty="0"/>
              <a:t>Penalizes very confident misclassifications strongly </a:t>
            </a:r>
          </a:p>
          <a:p>
            <a:pPr lvl="1"/>
            <a:r>
              <a:rPr lang="en-US" dirty="0"/>
              <a:t>Function of actual y and estimated probabilities, not predicted class</a:t>
            </a:r>
          </a:p>
          <a:p>
            <a:pPr lvl="1"/>
            <a:r>
              <a:rPr lang="en-US" dirty="0"/>
              <a:t>Perfect score is 0 log loss, imperfection gives unbounded scores</a:t>
            </a:r>
          </a:p>
          <a:p>
            <a:pPr lvl="1"/>
            <a:r>
              <a:rPr lang="en-US" dirty="0" err="1"/>
              <a:t>PyTorch</a:t>
            </a:r>
            <a:r>
              <a:rPr lang="en-US" dirty="0"/>
              <a:t>: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cross_entropy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pPr lvl="1"/>
            <a:r>
              <a:rPr lang="en-US" dirty="0"/>
              <a:t>Predictions: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y_pred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torch.argmax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y_pred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axis=1)</a:t>
            </a:r>
          </a:p>
        </p:txBody>
      </p:sp>
    </p:spTree>
    <p:extLst>
      <p:ext uri="{BB962C8B-B14F-4D97-AF65-F5344CB8AC3E}">
        <p14:creationId xmlns:p14="http://schemas.microsoft.com/office/powerpoint/2010/main" val="32165162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91052-A8EE-384C-91EC-35B2F0A6CB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032" y="365125"/>
            <a:ext cx="10983768" cy="1325563"/>
          </a:xfrm>
        </p:spPr>
        <p:txBody>
          <a:bodyPr/>
          <a:lstStyle/>
          <a:p>
            <a:r>
              <a:rPr lang="en-US" dirty="0"/>
              <a:t>Log loss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7E35AA-55DA-E747-A206-DCEA396B27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0048" y="1825625"/>
            <a:ext cx="11073752" cy="4351338"/>
          </a:xfrm>
        </p:spPr>
        <p:txBody>
          <a:bodyPr/>
          <a:lstStyle/>
          <a:p>
            <a:r>
              <a:rPr lang="en-US" dirty="0"/>
              <a:t>loss = </a:t>
            </a:r>
            <a:r>
              <a:rPr lang="en-US" i="1" dirty="0"/>
              <a:t>penalty</a:t>
            </a:r>
            <a:r>
              <a:rPr lang="en-US" dirty="0"/>
              <a:t>(p) if y=1 else </a:t>
            </a:r>
            <a:r>
              <a:rPr lang="en-US" i="1" dirty="0"/>
              <a:t>penalty</a:t>
            </a:r>
            <a:r>
              <a:rPr lang="en-US" dirty="0"/>
              <a:t>(1– p)</a:t>
            </a:r>
          </a:p>
          <a:p>
            <a:r>
              <a:rPr lang="en-US" dirty="0"/>
              <a:t>Let </a:t>
            </a:r>
            <a:r>
              <a:rPr lang="en-US" i="1" dirty="0"/>
              <a:t>penalty</a:t>
            </a:r>
            <a:r>
              <a:rPr lang="en-US" dirty="0"/>
              <a:t>(p) = -log(p)</a:t>
            </a:r>
          </a:p>
          <a:p>
            <a:pPr marL="0" indent="0">
              <a:buNone/>
            </a:pPr>
            <a:br>
              <a:rPr lang="en-US" dirty="0"/>
            </a:br>
            <a:endParaRPr lang="en-US" dirty="0"/>
          </a:p>
          <a:p>
            <a:endParaRPr lang="en-US" dirty="0"/>
          </a:p>
          <a:p>
            <a:r>
              <a:rPr lang="en-US" dirty="0"/>
              <a:t>Two-class log loss: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C3168E-9CE5-B147-9F7A-A9958DD9CA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5350" y="965303"/>
            <a:ext cx="5016650" cy="3866165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27AE92D-3956-D345-AE09-886C91F74FA9}"/>
              </a:ext>
            </a:extLst>
          </p:cNvPr>
          <p:cNvCxnSpPr>
            <a:cxnSpLocks/>
          </p:cNvCxnSpPr>
          <p:nvPr/>
        </p:nvCxnSpPr>
        <p:spPr>
          <a:xfrm flipV="1">
            <a:off x="4363656" y="2226661"/>
            <a:ext cx="3331554" cy="354493"/>
          </a:xfrm>
          <a:prstGeom prst="straightConnector1">
            <a:avLst/>
          </a:prstGeom>
          <a:ln w="25400">
            <a:tailEnd type="triangle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BE5E3647-7BB6-544B-A23A-4CAA4EB181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032" y="4832952"/>
            <a:ext cx="7824844" cy="138969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C0CB041-0CB8-9345-8D41-E427547CF64B}"/>
              </a:ext>
            </a:extLst>
          </p:cNvPr>
          <p:cNvSpPr txBox="1"/>
          <p:nvPr/>
        </p:nvSpPr>
        <p:spPr>
          <a:xfrm>
            <a:off x="280048" y="6040650"/>
            <a:ext cx="727955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So log loss is average penalty where penalty is very high</a:t>
            </a:r>
          </a:p>
          <a:p>
            <a:r>
              <a:rPr lang="en-US" sz="2200" dirty="0"/>
              <a:t>for confidence in wrong answer</a:t>
            </a:r>
          </a:p>
        </p:txBody>
      </p:sp>
    </p:spTree>
    <p:extLst>
      <p:ext uri="{BB962C8B-B14F-4D97-AF65-F5344CB8AC3E}">
        <p14:creationId xmlns:p14="http://schemas.microsoft.com/office/powerpoint/2010/main" val="35713772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269BC-FCD0-3641-BD6D-5B96C2417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abstraction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11453FF-9B1C-204B-BAC3-7506D02A781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8203102" cy="4351338"/>
              </a:xfrm>
            </p:spPr>
            <p:txBody>
              <a:bodyPr/>
              <a:lstStyle/>
              <a:p>
                <a:r>
                  <a:rPr lang="en-US" dirty="0"/>
                  <a:t>Training a model means capturing the relationship between feature vectors and a target variable, given a training data set</a:t>
                </a:r>
              </a:p>
              <a:p>
                <a:r>
                  <a:rPr lang="en-US" b="1" dirty="0"/>
                  <a:t>Feature vector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dirty="0"/>
                  <a:t>: set of features or attributes characterizing an entity, such as square footage, num of bedrooms, bathrooms</a:t>
                </a:r>
              </a:p>
              <a:p>
                <a:r>
                  <a:rPr lang="en-US" b="1" dirty="0"/>
                  <a:t>Target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: either a scalar value like rent price (regressor), or an integer indicating “creditworthy” or “it's not cancer” (classifier)</a:t>
                </a:r>
              </a:p>
              <a:p>
                <a:r>
                  <a:rPr lang="en-US" dirty="0"/>
                  <a:t>Model captures this relationship: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11453FF-9B1C-204B-BAC3-7506D02A781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8203102" cy="4351338"/>
              </a:xfrm>
              <a:blipFill>
                <a:blip r:embed="rId2"/>
                <a:stretch>
                  <a:fillRect l="-1393" t="-2326" r="-2012" b="-29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56CB844-3154-DB44-886F-71D6CA350BFE}"/>
                  </a:ext>
                </a:extLst>
              </p:cNvPr>
              <p:cNvSpPr txBox="1"/>
              <p:nvPr/>
            </p:nvSpPr>
            <p:spPr>
              <a:xfrm>
                <a:off x="9155150" y="4282068"/>
                <a:ext cx="223210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Row vectors,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represent instances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56CB844-3154-DB44-886F-71D6CA350B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5150" y="4282068"/>
                <a:ext cx="2232103" cy="646331"/>
              </a:xfrm>
              <a:prstGeom prst="rect">
                <a:avLst/>
              </a:prstGeom>
              <a:blipFill>
                <a:blip r:embed="rId3"/>
                <a:stretch>
                  <a:fillRect l="-2260" t="-1923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>
            <a:extLst>
              <a:ext uri="{FF2B5EF4-FFF2-40B4-BE49-F238E27FC236}">
                <a16:creationId xmlns:a16="http://schemas.microsoft.com/office/drawing/2014/main" id="{C1254304-877C-3F42-8352-1BC64F4CC9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48279" y="1764293"/>
            <a:ext cx="2464917" cy="2363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2282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9CA1A-7E51-FC48-B64A-F0E0BB1825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585" y="365125"/>
            <a:ext cx="10798215" cy="1325563"/>
          </a:xfrm>
        </p:spPr>
        <p:txBody>
          <a:bodyPr/>
          <a:lstStyle/>
          <a:p>
            <a:r>
              <a:rPr lang="en-US" dirty="0"/>
              <a:t>Minimize loss with</a:t>
            </a:r>
            <a:br>
              <a:rPr lang="en-US" dirty="0"/>
            </a:br>
            <a:r>
              <a:rPr lang="en-US" dirty="0"/>
              <a:t>Gradient descent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3DF6487-FBA6-8041-9690-14F5D6A353E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55585" y="1909823"/>
                <a:ext cx="4995801" cy="4267140"/>
              </a:xfrm>
            </p:spPr>
            <p:txBody>
              <a:bodyPr/>
              <a:lstStyle/>
              <a:p>
                <a:r>
                  <a:rPr lang="en-US" dirty="0"/>
                  <a:t>We use information about the loss function in the neighborhood of current parameters (here called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i="1" dirty="0"/>
                          <m:t>β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)  to decide which direction shifts towards smaller loss</a:t>
                </a:r>
              </a:p>
              <a:p>
                <a:r>
                  <a:rPr lang="en-US" dirty="0"/>
                  <a:t>Tweak parameters in that direction, amplified by a learning rate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3DF6487-FBA6-8041-9690-14F5D6A353E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55585" y="1909823"/>
                <a:ext cx="4995801" cy="4267140"/>
              </a:xfrm>
              <a:blipFill>
                <a:blip r:embed="rId2"/>
                <a:stretch>
                  <a:fillRect l="-2025" t="-2374" r="-7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AF200203-9B69-184B-9CC3-DA15E2759F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0363" y="1930312"/>
            <a:ext cx="6498794" cy="436653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E85A429-4D25-2D45-9824-86863E7B7D97}"/>
                  </a:ext>
                </a:extLst>
              </p:cNvPr>
              <p:cNvSpPr txBox="1"/>
              <p:nvPr/>
            </p:nvSpPr>
            <p:spPr>
              <a:xfrm>
                <a:off x="6006567" y="504062"/>
                <a:ext cx="5962590" cy="830997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Monaco" charset="0"/>
                    <a:ea typeface="Monaco" charset="0"/>
                    <a:cs typeface="Monaco" charset="0"/>
                  </a:rPr>
                  <a:t>while </a:t>
                </a:r>
                <a:r>
                  <a:rPr lang="en-US" sz="2400" i="1" dirty="0" err="1">
                    <a:latin typeface="Monaco" charset="0"/>
                    <a:ea typeface="Monaco" charset="0"/>
                    <a:cs typeface="Monaco" charset="0"/>
                  </a:rPr>
                  <a:t>not_converged</a:t>
                </a:r>
                <a:r>
                  <a:rPr lang="en-US" sz="2400" dirty="0">
                    <a:latin typeface="Monaco" charset="0"/>
                    <a:ea typeface="Monaco" charset="0"/>
                    <a:cs typeface="Monaco" charset="0"/>
                  </a:rPr>
                  <a:t>:</a:t>
                </a:r>
              </a:p>
              <a:p>
                <a:r>
                  <a:rPr lang="en-US" sz="2400" dirty="0">
                    <a:latin typeface="Monaco" charset="0"/>
                    <a:ea typeface="Monaco" charset="0"/>
                    <a:cs typeface="Monaco" charset="0"/>
                  </a:rPr>
                  <a:t>  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400" i="1" dirty="0"/>
                      <m:t>β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latin typeface="Monaco" charset="0"/>
                    <a:ea typeface="Monaco" charset="0"/>
                    <a:cs typeface="Monaco" charset="0"/>
                  </a:rPr>
                  <a:t> =</a:t>
                </a:r>
                <a:r>
                  <a:rPr lang="en-US" sz="2400" dirty="0"/>
                  <a:t> 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400" i="1" dirty="0"/>
                      <m:t>β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latin typeface="Monaco" charset="0"/>
                    <a:ea typeface="Monaco" charset="0"/>
                    <a:cs typeface="Monaco" charset="0"/>
                  </a:rPr>
                  <a:t>- rate * gradient(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400" i="1" dirty="0"/>
                      <m:t>β</m:t>
                    </m:r>
                  </m:oMath>
                </a14:m>
                <a:r>
                  <a:rPr lang="en-US" sz="2400" dirty="0">
                    <a:latin typeface="Monaco" charset="0"/>
                    <a:ea typeface="Monaco" charset="0"/>
                    <a:cs typeface="Monaco" charset="0"/>
                  </a:rPr>
                  <a:t>)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E85A429-4D25-2D45-9824-86863E7B7D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6567" y="504062"/>
                <a:ext cx="5962590" cy="830997"/>
              </a:xfrm>
              <a:prstGeom prst="rect">
                <a:avLst/>
              </a:prstGeom>
              <a:blipFill>
                <a:blip r:embed="rId4"/>
                <a:stretch>
                  <a:fillRect l="-1486" t="-4478" b="-16418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61707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E7184-C207-9341-AEA4-73FC90D00C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learning rate is too high?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52DDF-C371-AF4B-980C-128645EEB0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32453" cy="4351338"/>
          </a:xfrm>
        </p:spPr>
        <p:txBody>
          <a:bodyPr/>
          <a:lstStyle/>
          <a:p>
            <a:r>
              <a:rPr lang="en-US" dirty="0"/>
              <a:t>We oscillate across valleys</a:t>
            </a:r>
          </a:p>
          <a:p>
            <a:r>
              <a:rPr lang="en-US" dirty="0"/>
              <a:t>It can even diverge,</a:t>
            </a:r>
            <a:br>
              <a:rPr lang="en-US" dirty="0"/>
            </a:br>
            <a:r>
              <a:rPr lang="en-US" dirty="0"/>
              <a:t>exploding</a:t>
            </a:r>
          </a:p>
          <a:p>
            <a:r>
              <a:rPr lang="en-US" dirty="0"/>
              <a:t>If too small, we don’t</a:t>
            </a:r>
            <a:br>
              <a:rPr lang="en-US" dirty="0"/>
            </a:br>
            <a:r>
              <a:rPr lang="en-US" dirty="0"/>
              <a:t>make progress to min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7EF682-4EA1-FB45-85FC-80AC6D3792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7122" y="1611616"/>
            <a:ext cx="6804903" cy="4676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7777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C7ADB6-AB9B-6E4A-A9CF-8277C3DD4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047395-B963-C14C-9ECB-2A165DC5AE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991127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Prepare data, normalize numeric variables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Split out at least a validation set from training set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Choose network architecture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Choose hyper-parameters, such as dropout rate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Choose a learning rate, number of epochs (passes through data)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Run training loop (until validation error goes up or num iterations)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Goto</a:t>
            </a:r>
            <a:r>
              <a:rPr lang="en-US" dirty="0"/>
              <a:t> 3, 4, or 5 to tweak; iterate until good enough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41256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13D02-90CA-DD4C-9371-F6F9402BA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loop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7B1D5B-2063-B740-9BA5-899D3C1AC77F}"/>
              </a:ext>
            </a:extLst>
          </p:cNvPr>
          <p:cNvSpPr txBox="1"/>
          <p:nvPr/>
        </p:nvSpPr>
        <p:spPr>
          <a:xfrm>
            <a:off x="1252126" y="1985259"/>
            <a:ext cx="9688871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for epoch in range(</a:t>
            </a:r>
            <a:r>
              <a:rPr lang="en-US" sz="2800" dirty="0" err="1"/>
              <a:t>nepochs</a:t>
            </a:r>
            <a:r>
              <a:rPr lang="en-US" sz="2800" dirty="0"/>
              <a:t>):</a:t>
            </a:r>
          </a:p>
          <a:p>
            <a:r>
              <a:rPr lang="en-US" sz="2800" dirty="0"/>
              <a:t>    </a:t>
            </a:r>
            <a:r>
              <a:rPr lang="en-US" sz="2800" dirty="0" err="1"/>
              <a:t>y_train_pred</a:t>
            </a:r>
            <a:r>
              <a:rPr lang="en-US" sz="2800" dirty="0"/>
              <a:t> = model(</a:t>
            </a:r>
            <a:r>
              <a:rPr lang="en-US" sz="2800" dirty="0" err="1"/>
              <a:t>X_train</a:t>
            </a:r>
            <a:r>
              <a:rPr lang="en-US" sz="2800" dirty="0"/>
              <a:t>)</a:t>
            </a:r>
          </a:p>
          <a:p>
            <a:r>
              <a:rPr lang="en-US" sz="2800" dirty="0"/>
              <a:t>    loss = </a:t>
            </a:r>
            <a:r>
              <a:rPr lang="en-US" sz="2800" dirty="0">
                <a:solidFill>
                  <a:schemeClr val="accent5">
                    <a:lumMod val="75000"/>
                  </a:schemeClr>
                </a:solidFill>
              </a:rPr>
              <a:t>MSE</a:t>
            </a:r>
            <a:r>
              <a:rPr lang="en-US" sz="2800" dirty="0"/>
              <a:t>(</a:t>
            </a:r>
            <a:r>
              <a:rPr lang="en-US" sz="2800" dirty="0" err="1"/>
              <a:t>y_train</a:t>
            </a:r>
            <a:r>
              <a:rPr lang="en-US" sz="2800" dirty="0"/>
              <a:t>, </a:t>
            </a:r>
            <a:r>
              <a:rPr lang="en-US" sz="2800" dirty="0" err="1"/>
              <a:t>y_train_pred</a:t>
            </a:r>
            <a:r>
              <a:rPr lang="en-US" sz="2800" dirty="0"/>
              <a:t>) # assume final sigmoid</a:t>
            </a:r>
          </a:p>
          <a:p>
            <a:r>
              <a:rPr lang="en-US" sz="2800" dirty="0"/>
              <a:t>    update model parameters in direction of lower loss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B2871C-A57E-2549-9BB5-64B8B8F6439E}"/>
              </a:ext>
            </a:extLst>
          </p:cNvPr>
          <p:cNvSpPr txBox="1"/>
          <p:nvPr/>
        </p:nvSpPr>
        <p:spPr>
          <a:xfrm>
            <a:off x="1252126" y="4488424"/>
            <a:ext cx="10549683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for epoch in range(</a:t>
            </a:r>
            <a:r>
              <a:rPr lang="en-US" sz="2800" dirty="0" err="1"/>
              <a:t>nepochs</a:t>
            </a:r>
            <a:r>
              <a:rPr lang="en-US" sz="2800" dirty="0"/>
              <a:t>):</a:t>
            </a:r>
          </a:p>
          <a:p>
            <a:r>
              <a:rPr lang="en-US" sz="2800" dirty="0"/>
              <a:t>    </a:t>
            </a:r>
            <a:r>
              <a:rPr lang="en-US" sz="2800" dirty="0" err="1"/>
              <a:t>y_train_pred</a:t>
            </a:r>
            <a:r>
              <a:rPr lang="en-US" sz="2800" dirty="0"/>
              <a:t> = model(</a:t>
            </a:r>
            <a:r>
              <a:rPr lang="en-US" sz="2800" dirty="0" err="1"/>
              <a:t>X_train</a:t>
            </a:r>
            <a:r>
              <a:rPr lang="en-US" sz="2800" dirty="0"/>
              <a:t>)</a:t>
            </a:r>
          </a:p>
          <a:p>
            <a:r>
              <a:rPr lang="en-US" sz="2800" dirty="0"/>
              <a:t>    loss = </a:t>
            </a:r>
            <a:r>
              <a:rPr lang="en-US" sz="2800" dirty="0" err="1">
                <a:solidFill>
                  <a:schemeClr val="accent5">
                    <a:lumMod val="75000"/>
                  </a:schemeClr>
                </a:solidFill>
              </a:rPr>
              <a:t>cross_entropy</a:t>
            </a:r>
            <a:r>
              <a:rPr lang="en-US" sz="2800" dirty="0"/>
              <a:t>(</a:t>
            </a:r>
            <a:r>
              <a:rPr lang="en-US" sz="2800" dirty="0" err="1"/>
              <a:t>y_train</a:t>
            </a:r>
            <a:r>
              <a:rPr lang="en-US" sz="2800" dirty="0"/>
              <a:t>, </a:t>
            </a:r>
            <a:r>
              <a:rPr lang="en-US" sz="2800" dirty="0" err="1"/>
              <a:t>y_train_pred</a:t>
            </a:r>
            <a:r>
              <a:rPr lang="en-US" sz="2800" dirty="0"/>
              <a:t>) # assume </a:t>
            </a:r>
            <a:r>
              <a:rPr lang="en-US" sz="2800" dirty="0" err="1"/>
              <a:t>softmax</a:t>
            </a:r>
            <a:endParaRPr lang="en-US" sz="2800" dirty="0"/>
          </a:p>
          <a:p>
            <a:r>
              <a:rPr lang="en-US" sz="2800" dirty="0"/>
              <a:t>    update model parameters in direction of lower loss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5BCCE4-F655-3B40-92AA-308BCFCA024F}"/>
              </a:ext>
            </a:extLst>
          </p:cNvPr>
          <p:cNvSpPr txBox="1"/>
          <p:nvPr/>
        </p:nvSpPr>
        <p:spPr>
          <a:xfrm>
            <a:off x="838200" y="1567637"/>
            <a:ext cx="200247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b="1" dirty="0"/>
              <a:t>Regression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2DEB32-27D3-AC46-AB55-CF6D7D3BD77F}"/>
              </a:ext>
            </a:extLst>
          </p:cNvPr>
          <p:cNvSpPr txBox="1"/>
          <p:nvPr/>
        </p:nvSpPr>
        <p:spPr>
          <a:xfrm>
            <a:off x="838200" y="3995981"/>
            <a:ext cx="235513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b="1" dirty="0"/>
              <a:t>Classification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1F09C9-6455-4348-9911-CC3D6D7AD0F1}"/>
              </a:ext>
            </a:extLst>
          </p:cNvPr>
          <p:cNvSpPr txBox="1"/>
          <p:nvPr/>
        </p:nvSpPr>
        <p:spPr>
          <a:xfrm>
            <a:off x="7755038" y="1790419"/>
            <a:ext cx="426636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Vectorized forward network pass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5D5CF39-DEC0-AC44-9F30-9905CB870A26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6526967" y="2005863"/>
            <a:ext cx="1225296" cy="5481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00133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5CCBB8-CAA5-1F42-B08D-0261B89F1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vectorization?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6212DE-1617-EC4E-9C02-1F34D81050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32048" cy="4351338"/>
          </a:xfrm>
        </p:spPr>
        <p:txBody>
          <a:bodyPr/>
          <a:lstStyle/>
          <a:p>
            <a:r>
              <a:rPr lang="en-US" dirty="0"/>
              <a:t>Use vectors not loops</a:t>
            </a:r>
          </a:p>
          <a:p>
            <a:r>
              <a:rPr lang="en-US" dirty="0"/>
              <a:t>For torch/</a:t>
            </a:r>
            <a:r>
              <a:rPr lang="en-US" dirty="0" err="1"/>
              <a:t>numpy</a:t>
            </a:r>
            <a:r>
              <a:rPr lang="en-US" dirty="0"/>
              <a:t> arrays, we can use c = a + b instead of a loop</a:t>
            </a:r>
          </a:p>
          <a:p>
            <a:r>
              <a:rPr lang="en-US" dirty="0"/>
              <a:t>Gives an opportunity to execute vector addition in parallel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862542A-D601-5349-A7BA-43B6ED92C0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6745" y="3303708"/>
            <a:ext cx="3224723" cy="2629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F5C4542-B8E3-7043-B999-D1C7A09136A6}"/>
              </a:ext>
            </a:extLst>
          </p:cNvPr>
          <p:cNvSpPr/>
          <p:nvPr/>
        </p:nvSpPr>
        <p:spPr>
          <a:xfrm>
            <a:off x="6774421" y="1825625"/>
            <a:ext cx="4387740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>
                <a:solidFill>
                  <a:srgbClr val="3A414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 </a:t>
            </a:r>
            <a:r>
              <a:rPr lang="en-US" sz="2600" dirty="0" err="1">
                <a:solidFill>
                  <a:srgbClr val="3A414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600" dirty="0">
                <a:solidFill>
                  <a:srgbClr val="3A414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in range(</a:t>
            </a:r>
            <a:r>
              <a:rPr lang="en-US" sz="2600" dirty="0" err="1">
                <a:solidFill>
                  <a:srgbClr val="3A414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</a:t>
            </a:r>
            <a:r>
              <a:rPr lang="en-US" sz="2600" dirty="0">
                <a:solidFill>
                  <a:srgbClr val="3A414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(a)):</a:t>
            </a:r>
          </a:p>
          <a:p>
            <a:r>
              <a:rPr lang="en-US" sz="2600" dirty="0">
                <a:solidFill>
                  <a:srgbClr val="3A414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c[</a:t>
            </a:r>
            <a:r>
              <a:rPr lang="en-US" sz="2600" dirty="0" err="1">
                <a:solidFill>
                  <a:srgbClr val="3A414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600" dirty="0">
                <a:solidFill>
                  <a:srgbClr val="3A414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 = a[</a:t>
            </a:r>
            <a:r>
              <a:rPr lang="en-US" sz="2600" dirty="0" err="1">
                <a:solidFill>
                  <a:srgbClr val="3A414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600" dirty="0">
                <a:solidFill>
                  <a:srgbClr val="3A414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 + b[</a:t>
            </a:r>
            <a:r>
              <a:rPr lang="en-US" sz="2600" dirty="0" err="1">
                <a:solidFill>
                  <a:srgbClr val="3A414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600" dirty="0">
                <a:solidFill>
                  <a:srgbClr val="3A414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endParaRPr lang="en-US" sz="2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" name="Curved Left Arrow 8">
            <a:extLst>
              <a:ext uri="{FF2B5EF4-FFF2-40B4-BE49-F238E27FC236}">
                <a16:creationId xmlns:a16="http://schemas.microsoft.com/office/drawing/2014/main" id="{6A33CD92-7C7E-6049-8DAE-C891DC1B4061}"/>
              </a:ext>
            </a:extLst>
          </p:cNvPr>
          <p:cNvSpPr/>
          <p:nvPr/>
        </p:nvSpPr>
        <p:spPr>
          <a:xfrm>
            <a:off x="10970005" y="2568642"/>
            <a:ext cx="798653" cy="1720715"/>
          </a:xfrm>
          <a:prstGeom prst="curvedLef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43029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A56EE7-548F-5846-9223-B8D1A2E493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Vectorization in training loop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99ED768-6B57-BF4B-B513-4795997F7D3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69985"/>
                <a:ext cx="10515600" cy="4706978"/>
              </a:xfrm>
            </p:spPr>
            <p:txBody>
              <a:bodyPr/>
              <a:lstStyle/>
              <a:p>
                <a:r>
                  <a:rPr lang="en-US" dirty="0"/>
                  <a:t>Running one instance through network is how we think about it</a:t>
                </a:r>
              </a:p>
              <a:p>
                <a:r>
                  <a:rPr lang="en-US" dirty="0"/>
                  <a:t>In practice, we send a subset or all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instances through the network in one go and compare all predictions to all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endParaRPr lang="en-US" b="1" dirty="0"/>
              </a:p>
              <a:p>
                <a:r>
                  <a:rPr lang="en-US" dirty="0"/>
                  <a:t>Instead of looping through instances, we pass all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through to use matrix-matrix multiplies instead of matrix-vector multiplies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99ED768-6B57-BF4B-B513-4795997F7D3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69985"/>
                <a:ext cx="10515600" cy="4706978"/>
              </a:xfrm>
              <a:blipFill>
                <a:blip r:embed="rId2"/>
                <a:stretch>
                  <a:fillRect l="-1086" t="-2151" r="-10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D89F48A6-088B-5243-BCD0-F697CD4A4A69}"/>
              </a:ext>
            </a:extLst>
          </p:cNvPr>
          <p:cNvSpPr txBox="1"/>
          <p:nvPr/>
        </p:nvSpPr>
        <p:spPr>
          <a:xfrm>
            <a:off x="1168418" y="3854626"/>
            <a:ext cx="413446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for epoch in range(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nepochs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):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for i in range(n):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    y = model(X[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])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    …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4E43BF-04BE-114B-AE4A-17DBDC45A07D}"/>
              </a:ext>
            </a:extLst>
          </p:cNvPr>
          <p:cNvSpPr txBox="1"/>
          <p:nvPr/>
        </p:nvSpPr>
        <p:spPr>
          <a:xfrm>
            <a:off x="6739238" y="3854626"/>
            <a:ext cx="413446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for epoch in range(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nepochs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):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Y = model(X)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…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66FBCDFC-9BA0-1844-B4DF-D4688C8245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90259" y="5396869"/>
            <a:ext cx="2232422" cy="889018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87374650-B51A-D744-B765-2D5401503B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80633" y="5388860"/>
            <a:ext cx="1850296" cy="905036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FA13C617-8D25-1F45-9442-BF87283D237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385530" y="5388860"/>
            <a:ext cx="2232422" cy="90503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3061480-A6D8-7A42-92EE-CF95F16DC198}"/>
              </a:ext>
            </a:extLst>
          </p:cNvPr>
          <p:cNvSpPr txBox="1"/>
          <p:nvPr/>
        </p:nvSpPr>
        <p:spPr>
          <a:xfrm>
            <a:off x="0" y="6488668"/>
            <a:ext cx="5872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Assume n=100, m=3, </a:t>
            </a:r>
            <a:r>
              <a:rPr lang="en-US" dirty="0" err="1"/>
              <a:t>n_neurons</a:t>
            </a:r>
            <a:r>
              <a:rPr lang="en-US" dirty="0"/>
              <a:t>=10 in weight matrix W</a:t>
            </a:r>
          </a:p>
        </p:txBody>
      </p:sp>
    </p:spTree>
    <p:extLst>
      <p:ext uri="{BB962C8B-B14F-4D97-AF65-F5344CB8AC3E}">
        <p14:creationId xmlns:p14="http://schemas.microsoft.com/office/powerpoint/2010/main" val="108825325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EED8C5-3400-2D49-A9E8-76731A13B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train vs validation loss behavior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1A4F2E-ADBE-5B48-938C-BE2FCE6B3C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083461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DL networks have so many parameters, we can often get training error down to zero!</a:t>
            </a:r>
          </a:p>
          <a:p>
            <a:r>
              <a:rPr lang="en-US" dirty="0"/>
              <a:t>But, we care about generalization</a:t>
            </a:r>
          </a:p>
          <a:p>
            <a:r>
              <a:rPr lang="en-US" dirty="0"/>
              <a:t>Unfortunately, validation error often tracks away from training error as the number of epochs increases</a:t>
            </a:r>
          </a:p>
          <a:p>
            <a:r>
              <a:rPr lang="en-US" dirty="0"/>
              <a:t>This model is clearly overfitting</a:t>
            </a:r>
          </a:p>
          <a:p>
            <a:r>
              <a:rPr lang="en-US" dirty="0"/>
              <a:t>Need to use regularization to improve validation loss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8D6592-1425-BA49-ACC2-B5A93AD85C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5756" y="1825625"/>
            <a:ext cx="5310697" cy="4552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23157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CF8E6-823F-4B47-9E5E-1CF6F58733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Regularization techniques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6F49E4-01FF-484C-B4F7-18A1D324E5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9433"/>
            <a:ext cx="10515600" cy="4781854"/>
          </a:xfrm>
        </p:spPr>
        <p:txBody>
          <a:bodyPr>
            <a:normAutofit fontScale="92500"/>
          </a:bodyPr>
          <a:lstStyle/>
          <a:p>
            <a:r>
              <a:rPr lang="en-US" dirty="0"/>
              <a:t>Get more training data; can try augmentation techniques</a:t>
            </a:r>
            <a:br>
              <a:rPr lang="en-US" dirty="0"/>
            </a:br>
            <a:r>
              <a:rPr lang="en-US" dirty="0"/>
              <a:t>(more data is likely to represent population distribution better)</a:t>
            </a:r>
          </a:p>
          <a:p>
            <a:r>
              <a:rPr lang="en-US" dirty="0"/>
              <a:t>Reduce number of model parameters (i.e., simplify it)</a:t>
            </a:r>
            <a:br>
              <a:rPr lang="en-US" dirty="0"/>
            </a:br>
            <a:r>
              <a:rPr lang="en-US" dirty="0"/>
              <a:t>(not powerful enough to fit the noise)</a:t>
            </a:r>
          </a:p>
          <a:p>
            <a:r>
              <a:rPr lang="en-US" dirty="0"/>
              <a:t>Add drop out layers (randomly kill some neurons)</a:t>
            </a:r>
          </a:p>
          <a:p>
            <a:r>
              <a:rPr lang="en-US" dirty="0"/>
              <a:t>Weight decay (L2 regularization on model parameters)</a:t>
            </a:r>
          </a:p>
          <a:p>
            <a:r>
              <a:rPr lang="en-US" dirty="0"/>
              <a:t>Early stopping, when validation error starts to go up</a:t>
            </a:r>
            <a:br>
              <a:rPr lang="en-US" dirty="0"/>
            </a:br>
            <a:r>
              <a:rPr lang="en-US" dirty="0"/>
              <a:t>(generally we choose model that yields the best validation error)</a:t>
            </a:r>
          </a:p>
          <a:p>
            <a:r>
              <a:rPr lang="en-US" dirty="0"/>
              <a:t>Batch normalization has some small regularization effect</a:t>
            </a:r>
            <a:br>
              <a:rPr lang="en-US" dirty="0"/>
            </a:br>
            <a:r>
              <a:rPr lang="en-US" dirty="0"/>
              <a:t>(Force layer activation distributions to be 0-mean, variance 1)</a:t>
            </a:r>
          </a:p>
          <a:p>
            <a:r>
              <a:rPr lang="en-US"/>
              <a:t>Stochastic gradient </a:t>
            </a:r>
            <a:r>
              <a:rPr lang="en-US" dirty="0"/>
              <a:t>descent tends to land on better generalizations</a:t>
            </a:r>
          </a:p>
        </p:txBody>
      </p:sp>
    </p:spTree>
    <p:extLst>
      <p:ext uri="{BB962C8B-B14F-4D97-AF65-F5344CB8AC3E}">
        <p14:creationId xmlns:p14="http://schemas.microsoft.com/office/powerpoint/2010/main" val="6239839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803F9-EC0B-E546-9120-BC7A9DDA7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 versus classification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E58408-1F5B-5F43-B21B-AA23FF2481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Predictors fit curves to data and classifiers draw decision boundaries between data points in different categories</a:t>
            </a:r>
          </a:p>
          <a:p>
            <a:r>
              <a:rPr lang="en-US" dirty="0"/>
              <a:t>Two sides of the same coin in implementation typically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F1122B5-DB61-8646-AE03-0343A7BC08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19030" y="3392280"/>
            <a:ext cx="3430454" cy="2604604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131686B8-B9BF-B14E-AC13-BD1B577CCD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41943" y="3392280"/>
            <a:ext cx="3430454" cy="2604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3598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528133-89D7-A447-BA0A-B6F2C95F4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5B58AC-E5CA-BA43-981A-A3E686F7ED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Models are composed of </a:t>
            </a:r>
            <a:r>
              <a:rPr lang="en-US" i="1" dirty="0"/>
              <a:t>parameters</a:t>
            </a:r>
            <a:r>
              <a:rPr lang="en-US" dirty="0"/>
              <a:t>; predictions are a computation based upon these parameters</a:t>
            </a:r>
          </a:p>
          <a:p>
            <a:r>
              <a:rPr lang="en-US" dirty="0"/>
              <a:t>Models have </a:t>
            </a:r>
            <a:r>
              <a:rPr lang="en-US" i="1" dirty="0"/>
              <a:t>architecture; e</a:t>
            </a:r>
            <a:r>
              <a:rPr lang="en-US" dirty="0"/>
              <a:t>.g., number of layers, number of neurons per layer, which nonlinearity to use, </a:t>
            </a:r>
            <a:r>
              <a:rPr lang="en-US" dirty="0" err="1"/>
              <a:t>etc</a:t>
            </a:r>
            <a:r>
              <a:rPr lang="en-US" dirty="0"/>
              <a:t>…</a:t>
            </a:r>
          </a:p>
          <a:p>
            <a:r>
              <a:rPr lang="en-US" dirty="0"/>
              <a:t>Models have </a:t>
            </a:r>
            <a:r>
              <a:rPr lang="en-US" i="1" dirty="0"/>
              <a:t>hyper-parameters</a:t>
            </a:r>
            <a:r>
              <a:rPr lang="en-US" dirty="0"/>
              <a:t> that govern architecture and the training process; e.g., learning rate, weight decay, drop out rate</a:t>
            </a:r>
          </a:p>
          <a:p>
            <a:r>
              <a:rPr lang="en-US" dirty="0"/>
              <a:t>Hyper-parameters are specified by the programmer, not computed from the training data; must be tuned</a:t>
            </a:r>
          </a:p>
          <a:p>
            <a:r>
              <a:rPr lang="en-US" dirty="0"/>
              <a:t>Deep learning training greatly affected by learning rate, and even things like parameter initialization</a:t>
            </a:r>
          </a:p>
        </p:txBody>
      </p:sp>
    </p:spTree>
    <p:extLst>
      <p:ext uri="{BB962C8B-B14F-4D97-AF65-F5344CB8AC3E}">
        <p14:creationId xmlns:p14="http://schemas.microsoft.com/office/powerpoint/2010/main" val="25652648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72A69-5764-9F48-B704-2F889DB1A9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F8A031C-9DE9-5646-9FCB-3A9ADBE9D37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Training a model means finding optimal (or good enough) model parameters as measured by a </a:t>
                </a:r>
                <a:r>
                  <a:rPr lang="en-US" i="1" dirty="0"/>
                  <a:t>loss </a:t>
                </a:r>
                <a:r>
                  <a:rPr lang="en-US" dirty="0"/>
                  <a:t>(cost) function</a:t>
                </a:r>
              </a:p>
              <a:p>
                <a:r>
                  <a:rPr lang="en-US" dirty="0"/>
                  <a:t>Loss function measures the difference between model predictions and known targets</a:t>
                </a:r>
              </a:p>
              <a:p>
                <a:r>
                  <a:rPr lang="en-US" i="1" dirty="0"/>
                  <a:t>Underfitting</a:t>
                </a:r>
                <a:r>
                  <a:rPr lang="en-US" dirty="0"/>
                  <a:t>: model unable to capture the relationship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US" dirty="0"/>
                  <a:t>  (assuming there is a relationship to be had)</a:t>
                </a:r>
              </a:p>
              <a:p>
                <a:r>
                  <a:rPr lang="en-US" i="1" dirty="0"/>
                  <a:t>Overfitting</a:t>
                </a:r>
                <a:r>
                  <a:rPr lang="en-US" dirty="0"/>
                  <a:t>: model is too specific to the training data and doesn't generalize well</a:t>
                </a:r>
              </a:p>
              <a:p>
                <a:r>
                  <a:rPr lang="en-US" dirty="0"/>
                  <a:t>To </a:t>
                </a:r>
                <a:r>
                  <a:rPr lang="en-US" i="1" dirty="0"/>
                  <a:t>generalize</a:t>
                </a:r>
                <a:r>
                  <a:rPr lang="en-US" dirty="0"/>
                  <a:t> means we get accurate predictions for test feature vectors not found in the training set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F8A031C-9DE9-5646-9FCB-3A9ADBE9D3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8" r="-10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131132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Terminology: Loss function vs metric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91733"/>
                <a:ext cx="10515600" cy="4585230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i="1" dirty="0"/>
                  <a:t>Loss</a:t>
                </a:r>
                <a:r>
                  <a:rPr lang="en-US" dirty="0"/>
                  <a:t> </a:t>
                </a:r>
                <a:r>
                  <a:rPr lang="en-US" i="1" dirty="0"/>
                  <a:t>function</a:t>
                </a:r>
                <a:r>
                  <a:rPr lang="en-US" dirty="0"/>
                  <a:t>: minimized to train a model</a:t>
                </a:r>
                <a:br>
                  <a:rPr lang="en-US" dirty="0"/>
                </a:br>
                <a:r>
                  <a:rPr lang="en-US" dirty="0"/>
                  <a:t>E.g., gradient descent uses loss to train regularized linear model</a:t>
                </a:r>
              </a:p>
              <a:p>
                <a:r>
                  <a:rPr lang="en-US" i="1" dirty="0"/>
                  <a:t>Metric</a:t>
                </a:r>
                <a:r>
                  <a:rPr lang="en-US" dirty="0"/>
                  <a:t>: evaluate accuracy of predictions compared to known results (the business perspective)</a:t>
                </a:r>
              </a:p>
              <a:p>
                <a:r>
                  <a:rPr lang="en-US" dirty="0"/>
                  <a:t>Both are functions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dirty="0"/>
                  <a:t>, but loss is also possibly model parameters (e.g., linear model regularization loss tests parameters)</a:t>
                </a:r>
              </a:p>
              <a:p>
                <a:r>
                  <a:rPr lang="en-US" dirty="0"/>
                  <a:t>Examples:</a:t>
                </a:r>
              </a:p>
              <a:p>
                <a:pPr lvl="1"/>
                <a:r>
                  <a:rPr lang="en-US" dirty="0"/>
                  <a:t>Train: MSE loss &amp; Metric: MSE metric</a:t>
                </a:r>
              </a:p>
              <a:p>
                <a:pPr lvl="1"/>
                <a:r>
                  <a:rPr lang="en-US" dirty="0"/>
                  <a:t>Train: MSE loss &amp; Metric : MAE metric</a:t>
                </a:r>
              </a:p>
              <a:p>
                <a:pPr lvl="1"/>
                <a:r>
                  <a:rPr lang="en-US" dirty="0"/>
                  <a:t>Train: Negative Log Loss &amp; Metric : misclassification or FP/FN metric</a:t>
                </a:r>
              </a:p>
              <a:p>
                <a:r>
                  <a:rPr lang="en-US" dirty="0"/>
                  <a:t>If metric is applied to validation or test set, informs on generality and quality of your model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91733"/>
                <a:ext cx="10515600" cy="4585230"/>
              </a:xfrm>
              <a:blipFill>
                <a:blip r:embed="rId2"/>
                <a:stretch>
                  <a:fillRect l="-965" t="-3039" r="-483" b="-2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/>
          <p:cNvSpPr/>
          <p:nvPr/>
        </p:nvSpPr>
        <p:spPr>
          <a:xfrm>
            <a:off x="126460" y="6311900"/>
            <a:ext cx="76186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See also </a:t>
            </a:r>
            <a:r>
              <a:rPr lang="en-US" dirty="0" err="1"/>
              <a:t>stackoverflow</a:t>
            </a:r>
            <a:r>
              <a:rPr lang="en-US" dirty="0"/>
              <a:t> post by </a:t>
            </a:r>
            <a:r>
              <a:rPr lang="en-US" dirty="0" err="1"/>
              <a:t>Chstiros</a:t>
            </a:r>
            <a:r>
              <a:rPr lang="en-US" dirty="0"/>
              <a:t> </a:t>
            </a:r>
            <a:r>
              <a:rPr lang="en-US" dirty="0" err="1"/>
              <a:t>Tsatsoulis</a:t>
            </a:r>
            <a:r>
              <a:rPr lang="en-US" dirty="0"/>
              <a:t>: </a:t>
            </a:r>
            <a:r>
              <a:rPr lang="en-US" dirty="0">
                <a:hlinkClick r:id="rId3"/>
              </a:rPr>
              <a:t>https://goo.gl/T5AmrT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88789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Train, validate, test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40295"/>
            <a:ext cx="10515600" cy="467129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We always need 3 data sets with known answers:</a:t>
            </a:r>
          </a:p>
          <a:p>
            <a:pPr lvl="1"/>
            <a:r>
              <a:rPr lang="en-US" dirty="0"/>
              <a:t>training</a:t>
            </a:r>
          </a:p>
          <a:p>
            <a:pPr lvl="1"/>
            <a:r>
              <a:rPr lang="en-US" dirty="0"/>
              <a:t>validation (as shorthand you’ll hear me &amp; others call this test set)</a:t>
            </a:r>
          </a:p>
          <a:p>
            <a:pPr lvl="1"/>
            <a:r>
              <a:rPr lang="en-US" dirty="0"/>
              <a:t>testing (put in a vault and </a:t>
            </a:r>
            <a:r>
              <a:rPr lang="en-US" b="1" dirty="0"/>
              <a:t>don’t peek</a:t>
            </a:r>
            <a:r>
              <a:rPr lang="en-US" dirty="0"/>
              <a:t>!!)</a:t>
            </a:r>
          </a:p>
          <a:p>
            <a:r>
              <a:rPr lang="en-US" dirty="0"/>
              <a:t>Validation set: used to evaluate, tune models and features</a:t>
            </a:r>
          </a:p>
          <a:p>
            <a:pPr lvl="1"/>
            <a:r>
              <a:rPr lang="en-US" dirty="0"/>
              <a:t>Any changes you make to model tailor it to this specific validation set</a:t>
            </a:r>
          </a:p>
          <a:p>
            <a:r>
              <a:rPr lang="en-US" dirty="0"/>
              <a:t>Test set: used exactly </a:t>
            </a:r>
            <a:r>
              <a:rPr lang="en-US" b="1" dirty="0"/>
              <a:t>once</a:t>
            </a:r>
            <a:r>
              <a:rPr lang="en-US" dirty="0"/>
              <a:t> after you think you have best model</a:t>
            </a:r>
          </a:p>
          <a:p>
            <a:pPr lvl="1"/>
            <a:r>
              <a:rPr lang="en-US" dirty="0"/>
              <a:t>The only true measure of model’s generality, how it’ll perform in production</a:t>
            </a:r>
          </a:p>
          <a:p>
            <a:pPr lvl="1"/>
            <a:r>
              <a:rPr lang="en-US" dirty="0"/>
              <a:t>Never use test set to tune model</a:t>
            </a:r>
          </a:p>
          <a:p>
            <a:r>
              <a:rPr lang="en-US" dirty="0"/>
              <a:t>Production: recombine all sets back into a big training set again, retrain model but don’t change it according to test set metrics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29835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9B8BD0-8158-7649-BD95-EB8212890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Preparing data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42F3B01-3684-7044-9FDD-8DB29CAEFF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Everything must be numeric</a:t>
                </a:r>
              </a:p>
              <a:p>
                <a:r>
                  <a:rPr lang="en-US" dirty="0"/>
                  <a:t>No missing values</a:t>
                </a:r>
              </a:p>
              <a:p>
                <a:r>
                  <a:rPr lang="en-US" dirty="0"/>
                  <a:t>Dummy encode </a:t>
                </a:r>
                <a:r>
                  <a:rPr lang="en-US" dirty="0" err="1"/>
                  <a:t>categoricals</a:t>
                </a:r>
                <a:endParaRPr lang="en-US" dirty="0"/>
              </a:p>
              <a:p>
                <a:r>
                  <a:rPr lang="en-US" dirty="0"/>
                  <a:t>Should normalize numeric</a:t>
                </a:r>
                <a:br>
                  <a:rPr lang="en-US" dirty="0"/>
                </a:br>
                <a:r>
                  <a:rPr lang="en-US" dirty="0"/>
                  <a:t>features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to zero-mean,</a:t>
                </a:r>
                <a:br>
                  <a:rPr lang="en-US" dirty="0"/>
                </a:br>
                <a:r>
                  <a:rPr lang="en-US" dirty="0"/>
                  <a:t>variance one ("whitening")</a:t>
                </a:r>
              </a:p>
              <a:p>
                <a:r>
                  <a:rPr lang="en-US" dirty="0"/>
                  <a:t>Speeds up training</a:t>
                </a:r>
              </a:p>
              <a:p>
                <a:r>
                  <a:rPr lang="en-US" dirty="0"/>
                  <a:t>Compare regression equations,</a:t>
                </a:r>
                <a:br>
                  <a:rPr lang="en-US" dirty="0"/>
                </a:br>
                <a:r>
                  <a:rPr lang="en-US" dirty="0"/>
                  <a:t>loss function surfaces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42F3B01-3684-7044-9FDD-8DB29CAEFF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97643D02-06CB-CB4C-B863-2C0CD7EA8A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6762" y="1545328"/>
            <a:ext cx="5811144" cy="217917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98035D3-675F-A946-884C-C911C0F07D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4156" y="4097131"/>
            <a:ext cx="5811144" cy="21791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B06FFCA-9AA7-6F45-81A8-E1529C0CE2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77364" y="208698"/>
            <a:ext cx="1434588" cy="1375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4329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sf" id="{A291714E-D792-6043-B4EF-65EF2F87B769}" vid="{96EE3A04-EE60-9E4C-8038-064EAFFB50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14670</TotalTime>
  <Words>2279</Words>
  <Application>Microsoft Macintosh PowerPoint</Application>
  <PresentationFormat>Widescreen</PresentationFormat>
  <Paragraphs>260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3" baseType="lpstr">
      <vt:lpstr>Arial</vt:lpstr>
      <vt:lpstr>Calibri</vt:lpstr>
      <vt:lpstr>Cambria Math</vt:lpstr>
      <vt:lpstr>Consolas</vt:lpstr>
      <vt:lpstr>Monaco</vt:lpstr>
      <vt:lpstr>Office Theme</vt:lpstr>
      <vt:lpstr>Fundamentals of deep learning</vt:lpstr>
      <vt:lpstr>The goal of (supervised) machine learning</vt:lpstr>
      <vt:lpstr>The abstraction</vt:lpstr>
      <vt:lpstr>Regression versus classification</vt:lpstr>
      <vt:lpstr>Models</vt:lpstr>
      <vt:lpstr>Training</vt:lpstr>
      <vt:lpstr>Terminology: Loss function vs metric</vt:lpstr>
      <vt:lpstr>Train, validate, test</vt:lpstr>
      <vt:lpstr>Preparing data</vt:lpstr>
      <vt:lpstr>Deep learning regressors</vt:lpstr>
      <vt:lpstr>What's a neural network?</vt:lpstr>
      <vt:lpstr> DL Building blocks </vt:lpstr>
      <vt:lpstr>Try adding layers to get more power</vt:lpstr>
      <vt:lpstr>Must introduce nonlinearity</vt:lpstr>
      <vt:lpstr>Stack linear models for more power</vt:lpstr>
      <vt:lpstr>Math for Cars dataset 1D: weight→MPG</vt:lpstr>
      <vt:lpstr>Too much strength can lead to overfitting</vt:lpstr>
      <vt:lpstr>Classifiers</vt:lpstr>
      <vt:lpstr>Binary classifiers</vt:lpstr>
      <vt:lpstr>Stack neurons, add layer</vt:lpstr>
      <vt:lpstr>More neurons: more complex decision surface</vt:lpstr>
      <vt:lpstr>Even ReLUs can get curved surfaces</vt:lpstr>
      <vt:lpstr>Multi-class classifiers</vt:lpstr>
      <vt:lpstr>k-class classifiers</vt:lpstr>
      <vt:lpstr>Sample softmax computation</vt:lpstr>
      <vt:lpstr>Training deep learning networks</vt:lpstr>
      <vt:lpstr>What does training mean?</vt:lpstr>
      <vt:lpstr>Loss functions</vt:lpstr>
      <vt:lpstr>Log loss</vt:lpstr>
      <vt:lpstr>Minimize loss with Gradient descent</vt:lpstr>
      <vt:lpstr>If learning rate is too high?</vt:lpstr>
      <vt:lpstr>Training process</vt:lpstr>
      <vt:lpstr>Training loop</vt:lpstr>
      <vt:lpstr>What is vectorization?</vt:lpstr>
      <vt:lpstr>Vectorization in training loop</vt:lpstr>
      <vt:lpstr>Common train vs validation loss behavior</vt:lpstr>
      <vt:lpstr>Regularization techniques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Fundamentals of deep learning</dc:title>
  <dc:creator>Terence Parr</dc:creator>
  <cp:lastModifiedBy>Terence Parr</cp:lastModifiedBy>
  <cp:revision>121</cp:revision>
  <cp:lastPrinted>2020-11-10T00:58:30Z</cp:lastPrinted>
  <dcterms:created xsi:type="dcterms:W3CDTF">2020-10-31T20:00:39Z</dcterms:created>
  <dcterms:modified xsi:type="dcterms:W3CDTF">2020-11-26T18:46:14Z</dcterms:modified>
</cp:coreProperties>
</file>